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_rels/presentation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9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8.xml" ContentType="application/vnd.openxmlformats-officedocument.presentationml.slide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20.xml.rels" ContentType="application/vnd.openxmlformats-package.relationships+xml"/>
  <Override PartName="/ppt/slides/_rels/slide2.xml.rels" ContentType="application/vnd.openxmlformats-package.relationships+xml"/>
  <Override PartName="/ppt/slides/_rels/slide19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16.xml.rels" ContentType="application/vnd.openxmlformats-package.relationships+xml"/>
  <Override PartName="/ppt/slides/_rels/slide26.xml.rels" ContentType="application/vnd.openxmlformats-package.relationships+xml"/>
  <Override PartName="/ppt/slides/_rels/slide11.xml.rels" ContentType="application/vnd.openxmlformats-package.relationships+xml"/>
  <Override PartName="/ppt/slides/_rels/slide24.xml.rels" ContentType="application/vnd.openxmlformats-package.relationships+xml"/>
  <Override PartName="/ppt/slides/_rels/slide27.xml.rels" ContentType="application/vnd.openxmlformats-package.relationships+xml"/>
  <Override PartName="/ppt/slides/_rels/slide9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28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14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slide16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148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15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154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155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ZA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ZA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4320000"/>
            <a:ext cx="502920" cy="107892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ZA" sz="4400" spc="-1" strike="noStrike">
                <a:latin typeface="Arial"/>
              </a:rPr>
              <a:t>Click to edit the title text format</a:t>
            </a:r>
            <a:endParaRPr b="0" lang="en-ZA" sz="44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3200" spc="-1" strike="noStrike">
                <a:latin typeface="Arial"/>
              </a:rPr>
              <a:t>Click to edit the outline text format</a:t>
            </a:r>
            <a:endParaRPr b="0" lang="en-ZA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ZA" sz="2800" spc="-1" strike="noStrike">
                <a:latin typeface="Arial"/>
              </a:rPr>
              <a:t>Second Outline Level</a:t>
            </a:r>
            <a:endParaRPr b="0" lang="en-ZA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400" spc="-1" strike="noStrike">
                <a:latin typeface="Arial"/>
              </a:rPr>
              <a:t>Third Outline Level</a:t>
            </a:r>
            <a:endParaRPr b="0" lang="en-ZA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ZA" sz="2000" spc="-1" strike="noStrike">
                <a:latin typeface="Arial"/>
              </a:rPr>
              <a:t>Fourth Outline Level</a:t>
            </a:r>
            <a:endParaRPr b="0" lang="en-ZA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000" spc="-1" strike="noStrike">
                <a:latin typeface="Arial"/>
              </a:rPr>
              <a:t>Fifth Outline Level</a:t>
            </a:r>
            <a:endParaRPr b="0" lang="en-ZA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000" spc="-1" strike="noStrike">
                <a:latin typeface="Arial"/>
              </a:rPr>
              <a:t>Sixth Outline Level</a:t>
            </a:r>
            <a:endParaRPr b="0" lang="en-ZA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000" spc="-1" strike="noStrike">
                <a:latin typeface="Arial"/>
              </a:rPr>
              <a:t>Seventh Outline Level</a:t>
            </a:r>
            <a:endParaRPr b="0" lang="en-ZA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0" y="288000"/>
            <a:ext cx="502920" cy="107892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ZA" sz="4400" spc="-1" strike="noStrike">
                <a:latin typeface="Arial"/>
              </a:rPr>
              <a:t>Click to edit the title text format</a:t>
            </a:r>
            <a:endParaRPr b="0" lang="en-ZA" sz="4400" spc="-1" strike="noStrike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3200" spc="-1" strike="noStrike">
                <a:latin typeface="Arial"/>
              </a:rPr>
              <a:t>Click to edit the outline text format</a:t>
            </a:r>
            <a:endParaRPr b="0" lang="en-ZA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ZA" sz="2800" spc="-1" strike="noStrike">
                <a:latin typeface="Arial"/>
              </a:rPr>
              <a:t>Second Outline Level</a:t>
            </a:r>
            <a:endParaRPr b="0" lang="en-ZA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400" spc="-1" strike="noStrike">
                <a:latin typeface="Arial"/>
              </a:rPr>
              <a:t>Third Outline Level</a:t>
            </a:r>
            <a:endParaRPr b="0" lang="en-ZA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ZA" sz="2000" spc="-1" strike="noStrike">
                <a:latin typeface="Arial"/>
              </a:rPr>
              <a:t>Fourth Outline Level</a:t>
            </a:r>
            <a:endParaRPr b="0" lang="en-ZA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000" spc="-1" strike="noStrike">
                <a:latin typeface="Arial"/>
              </a:rPr>
              <a:t>Fifth Outline Level</a:t>
            </a:r>
            <a:endParaRPr b="0" lang="en-ZA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000" spc="-1" strike="noStrike">
                <a:latin typeface="Arial"/>
              </a:rPr>
              <a:t>Sixth Outline Level</a:t>
            </a:r>
            <a:endParaRPr b="0" lang="en-ZA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000" spc="-1" strike="noStrike">
                <a:latin typeface="Arial"/>
              </a:rPr>
              <a:t>Seventh Outline Level</a:t>
            </a:r>
            <a:endParaRPr b="0" lang="en-ZA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0" y="288000"/>
            <a:ext cx="502920" cy="107892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ZA" sz="1800" spc="-1" strike="noStrike">
                <a:latin typeface="Arial"/>
              </a:rPr>
              <a:t>Click to edit the title text format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3200" spc="-1" strike="noStrike">
                <a:latin typeface="Arial"/>
              </a:rPr>
              <a:t>Click to edit the outline text format</a:t>
            </a:r>
            <a:endParaRPr b="0" lang="en-ZA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ZA" sz="2800" spc="-1" strike="noStrike">
                <a:latin typeface="Arial"/>
              </a:rPr>
              <a:t>Second Outline Level</a:t>
            </a:r>
            <a:endParaRPr b="0" lang="en-ZA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400" spc="-1" strike="noStrike">
                <a:latin typeface="Arial"/>
              </a:rPr>
              <a:t>Third Outline Level</a:t>
            </a:r>
            <a:endParaRPr b="0" lang="en-ZA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ZA" sz="2000" spc="-1" strike="noStrike">
                <a:latin typeface="Arial"/>
              </a:rPr>
              <a:t>Fourth Outline Level</a:t>
            </a:r>
            <a:endParaRPr b="0" lang="en-ZA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000" spc="-1" strike="noStrike">
                <a:latin typeface="Arial"/>
              </a:rPr>
              <a:t>Fifth Outline Level</a:t>
            </a:r>
            <a:endParaRPr b="0" lang="en-ZA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000" spc="-1" strike="noStrike">
                <a:latin typeface="Arial"/>
              </a:rPr>
              <a:t>Sixth Outline Level</a:t>
            </a:r>
            <a:endParaRPr b="0" lang="en-ZA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000" spc="-1" strike="noStrike">
                <a:latin typeface="Arial"/>
              </a:rPr>
              <a:t>Seventh Outline Level</a:t>
            </a:r>
            <a:endParaRPr b="0" lang="en-ZA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0" y="288000"/>
            <a:ext cx="502920" cy="107892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8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ZA" sz="1800" spc="-1" strike="noStrike">
                <a:latin typeface="Arial"/>
              </a:rPr>
              <a:t>Click to edit the title text </a:t>
            </a:r>
            <a:r>
              <a:rPr b="0" lang="en-ZA" sz="1800" spc="-1" strike="noStrike">
                <a:latin typeface="Arial"/>
              </a:rPr>
              <a:t>format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3200" spc="-1" strike="noStrike">
                <a:latin typeface="Arial"/>
              </a:rPr>
              <a:t>Click to edit the outline text format</a:t>
            </a:r>
            <a:endParaRPr b="0" lang="en-ZA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ZA" sz="2800" spc="-1" strike="noStrike">
                <a:latin typeface="Arial"/>
              </a:rPr>
              <a:t>Second Outline Level</a:t>
            </a:r>
            <a:endParaRPr b="0" lang="en-ZA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400" spc="-1" strike="noStrike">
                <a:latin typeface="Arial"/>
              </a:rPr>
              <a:t>Third Outline Level</a:t>
            </a:r>
            <a:endParaRPr b="0" lang="en-ZA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ZA" sz="2000" spc="-1" strike="noStrike">
                <a:latin typeface="Arial"/>
              </a:rPr>
              <a:t>Fourth Outline Level</a:t>
            </a:r>
            <a:endParaRPr b="0" lang="en-ZA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000" spc="-1" strike="noStrike">
                <a:latin typeface="Arial"/>
              </a:rPr>
              <a:t>Fifth Outline Level</a:t>
            </a:r>
            <a:endParaRPr b="0" lang="en-ZA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000" spc="-1" strike="noStrike">
                <a:latin typeface="Arial"/>
              </a:rPr>
              <a:t>Sixth Outline Level</a:t>
            </a:r>
            <a:endParaRPr b="0" lang="en-ZA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000" spc="-1" strike="noStrike">
                <a:latin typeface="Arial"/>
              </a:rPr>
              <a:t>Seventh Outline Level</a:t>
            </a:r>
            <a:endParaRPr b="0" lang="en-ZA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hyperlink" Target="https://cp-algorithms.com/algebra/binary-exp.html" TargetMode="External"/><Relationship Id="rId2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hyperlink" Target="https::/cppreference.com" TargetMode="External"/><Relationship Id="rId2" Type="http://schemas.openxmlformats.org/officeDocument/2006/relationships/hyperlink" Target="https://cp-algorithms.com/algebra/binary-exp.html" TargetMode="External"/><Relationship Id="rId3" Type="http://schemas.openxmlformats.org/officeDocument/2006/relationships/hyperlink" Target="https://en.wikipedia.org/wiki/Arbitrary-precision_arithmetic" TargetMode="External"/><Relationship Id="rId4" Type="http://schemas.openxmlformats.org/officeDocument/2006/relationships/hyperlink" Target="https://cp-algorithms.com/algebra/big-integer.html" TargetMode="External"/><Relationship Id="rId5" Type="http://schemas.openxmlformats.org/officeDocument/2006/relationships/hyperlink" Target="https://rushter.com/blog/python-integer-implementation/" TargetMode="External"/><Relationship Id="rId6" Type="http://schemas.openxmlformats.org/officeDocument/2006/relationships/hyperlink" Target="https://github.com/Ruan-pysoft/BigInts" TargetMode="External"/><Relationship Id="rId7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792000" y="3993480"/>
            <a:ext cx="8566920" cy="1660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>
              <a:lnSpc>
                <a:spcPct val="100000"/>
              </a:lnSpc>
            </a:pPr>
            <a:r>
              <a:rPr b="1" lang="en-ZA" sz="4800" spc="-1" strike="noStrike">
                <a:solidFill>
                  <a:srgbClr val="333333"/>
                </a:solidFill>
                <a:latin typeface="Noto Sans"/>
                <a:ea typeface="DejaVu Sans"/>
              </a:rPr>
              <a:t>BigInts</a:t>
            </a:r>
            <a:endParaRPr b="0" lang="en-ZA" sz="4800" spc="-1" strike="noStrike">
              <a:latin typeface="Arial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792000" y="5904000"/>
            <a:ext cx="8566920" cy="981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2200" spc="-1" strike="noStrike">
                <a:solidFill>
                  <a:srgbClr val="000000"/>
                </a:solidFill>
                <a:latin typeface="Noto Sans"/>
                <a:ea typeface="DejaVu Sans"/>
              </a:rPr>
              <a:t>By Ruan Schoeman Gr 9, 2</a:t>
            </a:r>
            <a:r>
              <a:rPr b="0" lang="en-ZA" sz="2200" spc="-1" strike="noStrike" baseline="14000000">
                <a:solidFill>
                  <a:srgbClr val="000000"/>
                </a:solidFill>
                <a:latin typeface="Noto Sans"/>
                <a:ea typeface="DejaVu Sans"/>
              </a:rPr>
              <a:t>nd</a:t>
            </a:r>
            <a:r>
              <a:rPr b="0" lang="en-ZA" sz="2200" spc="-1" strike="noStrike">
                <a:solidFill>
                  <a:srgbClr val="000000"/>
                </a:solidFill>
                <a:latin typeface="Noto Sans"/>
                <a:ea typeface="DejaVu Sans"/>
              </a:rPr>
              <a:t> training camp 2021</a:t>
            </a:r>
            <a:endParaRPr b="0" lang="en-ZA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720000" y="300960"/>
            <a:ext cx="885456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Addition Example</a:t>
            </a:r>
            <a:endParaRPr b="0" lang="en-ZA" sz="4400" spc="-1" strike="noStrike">
              <a:latin typeface="Arial"/>
            </a:endParaRPr>
          </a:p>
        </p:txBody>
      </p:sp>
      <p:sp>
        <p:nvSpPr>
          <p:cNvPr id="201" name="CustomShape 2"/>
          <p:cNvSpPr/>
          <p:nvPr/>
        </p:nvSpPr>
        <p:spPr>
          <a:xfrm>
            <a:off x="720000" y="2160000"/>
            <a:ext cx="8638920" cy="50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800" spc="-1" strike="noStrike">
                <a:solidFill>
                  <a:srgbClr val="333333"/>
                </a:solidFill>
                <a:latin typeface="Noto Sans"/>
                <a:ea typeface="DejaVu Sans"/>
              </a:rPr>
              <a:t>Now to add 675 and -93 together:</a:t>
            </a:r>
            <a:endParaRPr b="0" lang="en-ZA" sz="2800" spc="-1" strike="noStrike">
              <a:latin typeface="Arial"/>
            </a:endParaRPr>
          </a:p>
        </p:txBody>
      </p:sp>
      <p:sp>
        <p:nvSpPr>
          <p:cNvPr id="202" name="CustomShape 3"/>
          <p:cNvSpPr/>
          <p:nvPr/>
        </p:nvSpPr>
        <p:spPr>
          <a:xfrm>
            <a:off x="504000" y="3528360"/>
            <a:ext cx="2158920" cy="7189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Length: 3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03" name="CustomShape 4"/>
          <p:cNvSpPr/>
          <p:nvPr/>
        </p:nvSpPr>
        <p:spPr>
          <a:xfrm>
            <a:off x="2808000" y="3528360"/>
            <a:ext cx="2158920" cy="7189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Digits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04" name="CustomShape 5"/>
          <p:cNvSpPr/>
          <p:nvPr/>
        </p:nvSpPr>
        <p:spPr>
          <a:xfrm>
            <a:off x="3168000" y="439236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05" name="CustomShape 6"/>
          <p:cNvSpPr/>
          <p:nvPr/>
        </p:nvSpPr>
        <p:spPr>
          <a:xfrm>
            <a:off x="3168000" y="525636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-2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06" name="CustomShape 7"/>
          <p:cNvSpPr/>
          <p:nvPr/>
        </p:nvSpPr>
        <p:spPr>
          <a:xfrm>
            <a:off x="3168000" y="612036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0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07" name="CustomShape 8"/>
          <p:cNvSpPr/>
          <p:nvPr/>
        </p:nvSpPr>
        <p:spPr>
          <a:xfrm>
            <a:off x="5112000" y="5256000"/>
            <a:ext cx="2158920" cy="718920"/>
          </a:xfrm>
          <a:custGeom>
            <a:avLst/>
            <a:gdLst/>
            <a:ahLst/>
            <a:rect l="l" t="t" r="r" b="b"/>
            <a:pathLst>
              <a:path w="6002" h="2002">
                <a:moveTo>
                  <a:pt x="6001" y="500"/>
                </a:moveTo>
                <a:lnTo>
                  <a:pt x="1500" y="500"/>
                </a:lnTo>
                <a:lnTo>
                  <a:pt x="1500" y="0"/>
                </a:lnTo>
                <a:lnTo>
                  <a:pt x="0" y="1000"/>
                </a:lnTo>
                <a:lnTo>
                  <a:pt x="1500" y="2001"/>
                </a:lnTo>
                <a:lnTo>
                  <a:pt x="1500" y="1500"/>
                </a:lnTo>
                <a:lnTo>
                  <a:pt x="6001" y="1500"/>
                </a:lnTo>
                <a:lnTo>
                  <a:pt x="6001" y="50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+ 10</a:t>
            </a:r>
            <a:r>
              <a:rPr b="0" lang="en-ZA" sz="1800" spc="-1" strike="noStrike" baseline="33000">
                <a:solidFill>
                  <a:srgbClr val="000000"/>
                </a:solidFill>
                <a:latin typeface="Arial"/>
                <a:ea typeface="DejaVu Sans"/>
              </a:rPr>
              <a:t>base</a:t>
            </a: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 = 8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08" name="CustomShape 9"/>
          <p:cNvSpPr/>
          <p:nvPr/>
        </p:nvSpPr>
        <p:spPr>
          <a:xfrm>
            <a:off x="5112000" y="6120000"/>
            <a:ext cx="2158920" cy="718920"/>
          </a:xfrm>
          <a:custGeom>
            <a:avLst/>
            <a:gdLst/>
            <a:ahLst/>
            <a:rect l="l" t="t" r="r" b="b"/>
            <a:pathLst>
              <a:path w="6002" h="2002">
                <a:moveTo>
                  <a:pt x="6001" y="500"/>
                </a:moveTo>
                <a:lnTo>
                  <a:pt x="1500" y="500"/>
                </a:lnTo>
                <a:lnTo>
                  <a:pt x="1500" y="0"/>
                </a:lnTo>
                <a:lnTo>
                  <a:pt x="0" y="1000"/>
                </a:lnTo>
                <a:lnTo>
                  <a:pt x="1500" y="2001"/>
                </a:lnTo>
                <a:lnTo>
                  <a:pt x="1500" y="1500"/>
                </a:lnTo>
                <a:lnTo>
                  <a:pt x="6001" y="1500"/>
                </a:lnTo>
                <a:lnTo>
                  <a:pt x="6001" y="50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-1</a:t>
            </a:r>
            <a:endParaRPr b="0" lang="en-Z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720000" y="300960"/>
            <a:ext cx="885456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Addition Example</a:t>
            </a:r>
            <a:endParaRPr b="0" lang="en-ZA" sz="4400" spc="-1" strike="noStrike">
              <a:latin typeface="Arial"/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720000" y="2160000"/>
            <a:ext cx="8638920" cy="50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800" spc="-1" strike="noStrike">
                <a:solidFill>
                  <a:srgbClr val="333333"/>
                </a:solidFill>
                <a:latin typeface="Noto Sans"/>
                <a:ea typeface="DejaVu Sans"/>
              </a:rPr>
              <a:t>Now to add 675 and -93 together:</a:t>
            </a:r>
            <a:endParaRPr b="0" lang="en-ZA" sz="2800" spc="-1" strike="noStrike">
              <a:latin typeface="Arial"/>
            </a:endParaRPr>
          </a:p>
        </p:txBody>
      </p:sp>
      <p:sp>
        <p:nvSpPr>
          <p:cNvPr id="211" name="CustomShape 3"/>
          <p:cNvSpPr/>
          <p:nvPr/>
        </p:nvSpPr>
        <p:spPr>
          <a:xfrm>
            <a:off x="504000" y="3528360"/>
            <a:ext cx="2158920" cy="7189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Length: 3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12" name="CustomShape 4"/>
          <p:cNvSpPr/>
          <p:nvPr/>
        </p:nvSpPr>
        <p:spPr>
          <a:xfrm>
            <a:off x="2808000" y="3528360"/>
            <a:ext cx="2158920" cy="7189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Digits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13" name="CustomShape 5"/>
          <p:cNvSpPr/>
          <p:nvPr/>
        </p:nvSpPr>
        <p:spPr>
          <a:xfrm>
            <a:off x="3168000" y="439236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14" name="CustomShape 6"/>
          <p:cNvSpPr/>
          <p:nvPr/>
        </p:nvSpPr>
        <p:spPr>
          <a:xfrm>
            <a:off x="3168000" y="525636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8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15" name="CustomShape 7"/>
          <p:cNvSpPr/>
          <p:nvPr/>
        </p:nvSpPr>
        <p:spPr>
          <a:xfrm>
            <a:off x="3168000" y="612036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-1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16" name="CustomShape 8"/>
          <p:cNvSpPr/>
          <p:nvPr/>
        </p:nvSpPr>
        <p:spPr>
          <a:xfrm>
            <a:off x="5112000" y="6120000"/>
            <a:ext cx="2158920" cy="718920"/>
          </a:xfrm>
          <a:custGeom>
            <a:avLst/>
            <a:gdLst/>
            <a:ahLst/>
            <a:rect l="l" t="t" r="r" b="b"/>
            <a:pathLst>
              <a:path w="6002" h="2002">
                <a:moveTo>
                  <a:pt x="6001" y="500"/>
                </a:moveTo>
                <a:lnTo>
                  <a:pt x="1500" y="500"/>
                </a:lnTo>
                <a:lnTo>
                  <a:pt x="1500" y="0"/>
                </a:lnTo>
                <a:lnTo>
                  <a:pt x="0" y="1000"/>
                </a:lnTo>
                <a:lnTo>
                  <a:pt x="1500" y="2001"/>
                </a:lnTo>
                <a:lnTo>
                  <a:pt x="1500" y="1500"/>
                </a:lnTo>
                <a:lnTo>
                  <a:pt x="6001" y="1500"/>
                </a:lnTo>
                <a:lnTo>
                  <a:pt x="6001" y="50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+ 6 = 5</a:t>
            </a:r>
            <a:endParaRPr b="0" lang="en-Z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720000" y="300960"/>
            <a:ext cx="885456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Addition Example</a:t>
            </a:r>
            <a:endParaRPr b="0" lang="en-ZA" sz="4400" spc="-1" strike="noStrike">
              <a:latin typeface="Arial"/>
            </a:endParaRPr>
          </a:p>
        </p:txBody>
      </p:sp>
      <p:sp>
        <p:nvSpPr>
          <p:cNvPr id="218" name="CustomShape 2"/>
          <p:cNvSpPr/>
          <p:nvPr/>
        </p:nvSpPr>
        <p:spPr>
          <a:xfrm>
            <a:off x="720000" y="2160000"/>
            <a:ext cx="8638920" cy="50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800" spc="-1" strike="noStrike">
                <a:solidFill>
                  <a:srgbClr val="333333"/>
                </a:solidFill>
                <a:latin typeface="Noto Sans"/>
                <a:ea typeface="DejaVu Sans"/>
              </a:rPr>
              <a:t>Now to add 675 and -93 together:</a:t>
            </a:r>
            <a:endParaRPr b="0" lang="en-ZA" sz="2800" spc="-1" strike="noStrike">
              <a:latin typeface="Arial"/>
            </a:endParaRPr>
          </a:p>
        </p:txBody>
      </p:sp>
      <p:sp>
        <p:nvSpPr>
          <p:cNvPr id="219" name="CustomShape 3"/>
          <p:cNvSpPr/>
          <p:nvPr/>
        </p:nvSpPr>
        <p:spPr>
          <a:xfrm>
            <a:off x="504000" y="3528360"/>
            <a:ext cx="2158920" cy="7189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Length: 3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20" name="CustomShape 4"/>
          <p:cNvSpPr/>
          <p:nvPr/>
        </p:nvSpPr>
        <p:spPr>
          <a:xfrm>
            <a:off x="2808000" y="3528360"/>
            <a:ext cx="2158920" cy="7189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Digits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21" name="CustomShape 5"/>
          <p:cNvSpPr/>
          <p:nvPr/>
        </p:nvSpPr>
        <p:spPr>
          <a:xfrm>
            <a:off x="3168000" y="439236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22" name="CustomShape 6"/>
          <p:cNvSpPr/>
          <p:nvPr/>
        </p:nvSpPr>
        <p:spPr>
          <a:xfrm>
            <a:off x="3168000" y="525636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8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23" name="CustomShape 7"/>
          <p:cNvSpPr/>
          <p:nvPr/>
        </p:nvSpPr>
        <p:spPr>
          <a:xfrm>
            <a:off x="3168000" y="612036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5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24" name="CustomShape 8"/>
          <p:cNvSpPr/>
          <p:nvPr/>
        </p:nvSpPr>
        <p:spPr>
          <a:xfrm>
            <a:off x="432000" y="3456000"/>
            <a:ext cx="4606920" cy="3454920"/>
          </a:xfrm>
          <a:prstGeom prst="rect">
            <a:avLst/>
          </a:prstGeom>
          <a:solidFill>
            <a:srgbClr val="729fcf">
              <a:alpha val="25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720000" y="300960"/>
            <a:ext cx="885456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Addition Example</a:t>
            </a:r>
            <a:endParaRPr b="0" lang="en-ZA" sz="4400" spc="-1" strike="noStrike"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720000" y="2160000"/>
            <a:ext cx="8638920" cy="50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800" spc="-1" strike="noStrike">
                <a:solidFill>
                  <a:srgbClr val="333333"/>
                </a:solidFill>
                <a:latin typeface="Noto Sans"/>
                <a:ea typeface="DejaVu Sans"/>
              </a:rPr>
              <a:t>Now to add 675 and </a:t>
            </a:r>
            <a:r>
              <a:rPr b="0" i="1" lang="en-ZA" sz="2800" spc="-1" strike="noStrike">
                <a:solidFill>
                  <a:srgbClr val="333333"/>
                </a:solidFill>
                <a:latin typeface="Noto Sans"/>
                <a:ea typeface="DejaVu Sans"/>
              </a:rPr>
              <a:t>positive</a:t>
            </a:r>
            <a:r>
              <a:rPr b="0" lang="en-ZA" sz="2800" spc="-1" strike="noStrike">
                <a:solidFill>
                  <a:srgbClr val="333333"/>
                </a:solidFill>
                <a:latin typeface="Noto Sans"/>
                <a:ea typeface="DejaVu Sans"/>
              </a:rPr>
              <a:t> 93 together:</a:t>
            </a:r>
            <a:endParaRPr b="0" lang="en-ZA" sz="2800" spc="-1" strike="noStrike">
              <a:latin typeface="Arial"/>
            </a:endParaRPr>
          </a:p>
        </p:txBody>
      </p:sp>
      <p:sp>
        <p:nvSpPr>
          <p:cNvPr id="227" name="CustomShape 3"/>
          <p:cNvSpPr/>
          <p:nvPr/>
        </p:nvSpPr>
        <p:spPr>
          <a:xfrm>
            <a:off x="504000" y="3024000"/>
            <a:ext cx="2158920" cy="7189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Length: 4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28" name="CustomShape 4"/>
          <p:cNvSpPr/>
          <p:nvPr/>
        </p:nvSpPr>
        <p:spPr>
          <a:xfrm>
            <a:off x="2808000" y="3024000"/>
            <a:ext cx="2158920" cy="7189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Digits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29" name="CustomShape 5"/>
          <p:cNvSpPr/>
          <p:nvPr/>
        </p:nvSpPr>
        <p:spPr>
          <a:xfrm>
            <a:off x="3168000" y="388800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0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30" name="CustomShape 6"/>
          <p:cNvSpPr/>
          <p:nvPr/>
        </p:nvSpPr>
        <p:spPr>
          <a:xfrm>
            <a:off x="3168000" y="475200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0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31" name="CustomShape 7"/>
          <p:cNvSpPr/>
          <p:nvPr/>
        </p:nvSpPr>
        <p:spPr>
          <a:xfrm>
            <a:off x="3168000" y="561600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0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32" name="CustomShape 8"/>
          <p:cNvSpPr/>
          <p:nvPr/>
        </p:nvSpPr>
        <p:spPr>
          <a:xfrm>
            <a:off x="5112000" y="3887640"/>
            <a:ext cx="2158920" cy="718920"/>
          </a:xfrm>
          <a:custGeom>
            <a:avLst/>
            <a:gdLst/>
            <a:ahLst/>
            <a:rect l="l" t="t" r="r" b="b"/>
            <a:pathLst>
              <a:path w="6002" h="2002">
                <a:moveTo>
                  <a:pt x="6001" y="500"/>
                </a:moveTo>
                <a:lnTo>
                  <a:pt x="1500" y="500"/>
                </a:lnTo>
                <a:lnTo>
                  <a:pt x="1500" y="0"/>
                </a:lnTo>
                <a:lnTo>
                  <a:pt x="0" y="1000"/>
                </a:lnTo>
                <a:lnTo>
                  <a:pt x="1500" y="2001"/>
                </a:lnTo>
                <a:lnTo>
                  <a:pt x="1500" y="1500"/>
                </a:lnTo>
                <a:lnTo>
                  <a:pt x="6001" y="1500"/>
                </a:lnTo>
                <a:lnTo>
                  <a:pt x="6001" y="50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+ 5 + 3 = 8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33" name="CustomShape 9"/>
          <p:cNvSpPr/>
          <p:nvPr/>
        </p:nvSpPr>
        <p:spPr>
          <a:xfrm>
            <a:off x="864000" y="3887640"/>
            <a:ext cx="1438920" cy="1078920"/>
          </a:xfrm>
          <a:custGeom>
            <a:avLst/>
            <a:gdLst/>
            <a:ahLst/>
            <a:rect l="l" t="t" r="r" b="b"/>
            <a:pathLst>
              <a:path w="4001" h="3002">
                <a:moveTo>
                  <a:pt x="577" y="3001"/>
                </a:moveTo>
                <a:lnTo>
                  <a:pt x="577" y="831"/>
                </a:lnTo>
                <a:lnTo>
                  <a:pt x="0" y="831"/>
                </a:lnTo>
                <a:lnTo>
                  <a:pt x="2000" y="0"/>
                </a:lnTo>
                <a:lnTo>
                  <a:pt x="4000" y="831"/>
                </a:lnTo>
                <a:lnTo>
                  <a:pt x="3423" y="831"/>
                </a:lnTo>
                <a:lnTo>
                  <a:pt x="3423" y="3001"/>
                </a:lnTo>
                <a:lnTo>
                  <a:pt x="577" y="3001"/>
                </a:lnTo>
              </a:path>
            </a:pathLst>
          </a:custGeom>
          <a:solidFill>
            <a:srgbClr val="729fcf">
              <a:alpha val="25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300" spc="-1" strike="noStrike">
                <a:solidFill>
                  <a:srgbClr val="000000"/>
                </a:solidFill>
                <a:latin typeface="Arial"/>
                <a:ea typeface="DejaVu Sans"/>
              </a:rPr>
              <a:t>Length of the biggest integer + 1, to avoid overflow</a:t>
            </a:r>
            <a:endParaRPr b="0" lang="en-ZA" sz="1300" spc="-1" strike="noStrike">
              <a:latin typeface="Arial"/>
            </a:endParaRPr>
          </a:p>
        </p:txBody>
      </p:sp>
      <p:sp>
        <p:nvSpPr>
          <p:cNvPr id="234" name="CustomShape 10"/>
          <p:cNvSpPr/>
          <p:nvPr/>
        </p:nvSpPr>
        <p:spPr>
          <a:xfrm>
            <a:off x="3168000" y="648000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0</a:t>
            </a:r>
            <a:endParaRPr b="0" lang="en-Z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CustomShape 1"/>
          <p:cNvSpPr/>
          <p:nvPr/>
        </p:nvSpPr>
        <p:spPr>
          <a:xfrm>
            <a:off x="720000" y="300960"/>
            <a:ext cx="885456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Addition Example</a:t>
            </a:r>
            <a:endParaRPr b="0" lang="en-ZA" sz="4400" spc="-1" strike="noStrike">
              <a:latin typeface="Arial"/>
            </a:endParaRPr>
          </a:p>
        </p:txBody>
      </p:sp>
      <p:sp>
        <p:nvSpPr>
          <p:cNvPr id="236" name="CustomShape 2"/>
          <p:cNvSpPr/>
          <p:nvPr/>
        </p:nvSpPr>
        <p:spPr>
          <a:xfrm>
            <a:off x="720000" y="2160000"/>
            <a:ext cx="8638920" cy="50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800" spc="-1" strike="noStrike">
                <a:solidFill>
                  <a:srgbClr val="333333"/>
                </a:solidFill>
                <a:latin typeface="Noto Sans"/>
                <a:ea typeface="DejaVu Sans"/>
              </a:rPr>
              <a:t>Now to add 675 and </a:t>
            </a:r>
            <a:r>
              <a:rPr b="0" i="1" lang="en-ZA" sz="2800" spc="-1" strike="noStrike">
                <a:solidFill>
                  <a:srgbClr val="333333"/>
                </a:solidFill>
                <a:latin typeface="Noto Sans"/>
                <a:ea typeface="DejaVu Sans"/>
              </a:rPr>
              <a:t>positive</a:t>
            </a:r>
            <a:r>
              <a:rPr b="0" lang="en-ZA" sz="2800" spc="-1" strike="noStrike">
                <a:solidFill>
                  <a:srgbClr val="333333"/>
                </a:solidFill>
                <a:latin typeface="Noto Sans"/>
                <a:ea typeface="DejaVu Sans"/>
              </a:rPr>
              <a:t> 93 together:</a:t>
            </a:r>
            <a:endParaRPr b="0" lang="en-ZA" sz="2800" spc="-1" strike="noStrike">
              <a:latin typeface="Arial"/>
            </a:endParaRPr>
          </a:p>
        </p:txBody>
      </p:sp>
      <p:sp>
        <p:nvSpPr>
          <p:cNvPr id="237" name="CustomShape 3"/>
          <p:cNvSpPr/>
          <p:nvPr/>
        </p:nvSpPr>
        <p:spPr>
          <a:xfrm>
            <a:off x="504000" y="3024000"/>
            <a:ext cx="2158920" cy="7189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Length: 4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38" name="CustomShape 4"/>
          <p:cNvSpPr/>
          <p:nvPr/>
        </p:nvSpPr>
        <p:spPr>
          <a:xfrm>
            <a:off x="2808000" y="3024000"/>
            <a:ext cx="2158920" cy="7189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Digits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39" name="CustomShape 5"/>
          <p:cNvSpPr/>
          <p:nvPr/>
        </p:nvSpPr>
        <p:spPr>
          <a:xfrm>
            <a:off x="3168000" y="388800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8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40" name="CustomShape 6"/>
          <p:cNvSpPr/>
          <p:nvPr/>
        </p:nvSpPr>
        <p:spPr>
          <a:xfrm>
            <a:off x="3168000" y="475200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0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41" name="CustomShape 7"/>
          <p:cNvSpPr/>
          <p:nvPr/>
        </p:nvSpPr>
        <p:spPr>
          <a:xfrm>
            <a:off x="3168000" y="561600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0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42" name="CustomShape 8"/>
          <p:cNvSpPr/>
          <p:nvPr/>
        </p:nvSpPr>
        <p:spPr>
          <a:xfrm>
            <a:off x="5112000" y="4752000"/>
            <a:ext cx="2158920" cy="718920"/>
          </a:xfrm>
          <a:custGeom>
            <a:avLst/>
            <a:gdLst/>
            <a:ahLst/>
            <a:rect l="l" t="t" r="r" b="b"/>
            <a:pathLst>
              <a:path w="6002" h="2002">
                <a:moveTo>
                  <a:pt x="6001" y="500"/>
                </a:moveTo>
                <a:lnTo>
                  <a:pt x="1500" y="500"/>
                </a:lnTo>
                <a:lnTo>
                  <a:pt x="1500" y="0"/>
                </a:lnTo>
                <a:lnTo>
                  <a:pt x="0" y="1000"/>
                </a:lnTo>
                <a:lnTo>
                  <a:pt x="1500" y="2001"/>
                </a:lnTo>
                <a:lnTo>
                  <a:pt x="1500" y="1500"/>
                </a:lnTo>
                <a:lnTo>
                  <a:pt x="6001" y="1500"/>
                </a:lnTo>
                <a:lnTo>
                  <a:pt x="6001" y="50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+ 7 + 9 = 16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43" name="CustomShape 9"/>
          <p:cNvSpPr/>
          <p:nvPr/>
        </p:nvSpPr>
        <p:spPr>
          <a:xfrm>
            <a:off x="3168000" y="648000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0</a:t>
            </a:r>
            <a:endParaRPr b="0" lang="en-Z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CustomShape 1"/>
          <p:cNvSpPr/>
          <p:nvPr/>
        </p:nvSpPr>
        <p:spPr>
          <a:xfrm>
            <a:off x="720000" y="300960"/>
            <a:ext cx="885456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Addition Example</a:t>
            </a:r>
            <a:endParaRPr b="0" lang="en-ZA" sz="4400" spc="-1" strike="noStrike">
              <a:latin typeface="Arial"/>
            </a:endParaRPr>
          </a:p>
        </p:txBody>
      </p:sp>
      <p:sp>
        <p:nvSpPr>
          <p:cNvPr id="245" name="CustomShape 2"/>
          <p:cNvSpPr/>
          <p:nvPr/>
        </p:nvSpPr>
        <p:spPr>
          <a:xfrm>
            <a:off x="720000" y="2160000"/>
            <a:ext cx="8638920" cy="50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800" spc="-1" strike="noStrike">
                <a:solidFill>
                  <a:srgbClr val="333333"/>
                </a:solidFill>
                <a:latin typeface="Noto Sans"/>
                <a:ea typeface="DejaVu Sans"/>
              </a:rPr>
              <a:t>Now to add 675 and </a:t>
            </a:r>
            <a:r>
              <a:rPr b="0" i="1" lang="en-ZA" sz="2800" spc="-1" strike="noStrike">
                <a:solidFill>
                  <a:srgbClr val="333333"/>
                </a:solidFill>
                <a:latin typeface="Noto Sans"/>
                <a:ea typeface="DejaVu Sans"/>
              </a:rPr>
              <a:t>positive</a:t>
            </a:r>
            <a:r>
              <a:rPr b="0" lang="en-ZA" sz="2800" spc="-1" strike="noStrike">
                <a:solidFill>
                  <a:srgbClr val="333333"/>
                </a:solidFill>
                <a:latin typeface="Noto Sans"/>
                <a:ea typeface="DejaVu Sans"/>
              </a:rPr>
              <a:t> 93 together:</a:t>
            </a:r>
            <a:endParaRPr b="0" lang="en-ZA" sz="2800" spc="-1" strike="noStrike">
              <a:latin typeface="Arial"/>
            </a:endParaRPr>
          </a:p>
        </p:txBody>
      </p:sp>
      <p:sp>
        <p:nvSpPr>
          <p:cNvPr id="246" name="CustomShape 3"/>
          <p:cNvSpPr/>
          <p:nvPr/>
        </p:nvSpPr>
        <p:spPr>
          <a:xfrm>
            <a:off x="504000" y="3024000"/>
            <a:ext cx="2158920" cy="7189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Length: 4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47" name="CustomShape 4"/>
          <p:cNvSpPr/>
          <p:nvPr/>
        </p:nvSpPr>
        <p:spPr>
          <a:xfrm>
            <a:off x="2808000" y="3024000"/>
            <a:ext cx="2158920" cy="7189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Digits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48" name="CustomShape 5"/>
          <p:cNvSpPr/>
          <p:nvPr/>
        </p:nvSpPr>
        <p:spPr>
          <a:xfrm>
            <a:off x="3168000" y="388800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8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49" name="CustomShape 6"/>
          <p:cNvSpPr/>
          <p:nvPr/>
        </p:nvSpPr>
        <p:spPr>
          <a:xfrm>
            <a:off x="3168000" y="475200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16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50" name="CustomShape 7"/>
          <p:cNvSpPr/>
          <p:nvPr/>
        </p:nvSpPr>
        <p:spPr>
          <a:xfrm>
            <a:off x="3168000" y="561600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0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51" name="CustomShape 8"/>
          <p:cNvSpPr/>
          <p:nvPr/>
        </p:nvSpPr>
        <p:spPr>
          <a:xfrm>
            <a:off x="5112000" y="4752000"/>
            <a:ext cx="2158920" cy="718920"/>
          </a:xfrm>
          <a:custGeom>
            <a:avLst/>
            <a:gdLst/>
            <a:ahLst/>
            <a:rect l="l" t="t" r="r" b="b"/>
            <a:pathLst>
              <a:path w="6002" h="2002">
                <a:moveTo>
                  <a:pt x="6001" y="500"/>
                </a:moveTo>
                <a:lnTo>
                  <a:pt x="1500" y="500"/>
                </a:lnTo>
                <a:lnTo>
                  <a:pt x="1500" y="0"/>
                </a:lnTo>
                <a:lnTo>
                  <a:pt x="0" y="1000"/>
                </a:lnTo>
                <a:lnTo>
                  <a:pt x="1500" y="2001"/>
                </a:lnTo>
                <a:lnTo>
                  <a:pt x="1500" y="1500"/>
                </a:lnTo>
                <a:lnTo>
                  <a:pt x="6001" y="1500"/>
                </a:lnTo>
                <a:lnTo>
                  <a:pt x="6001" y="50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% 10</a:t>
            </a:r>
            <a:r>
              <a:rPr b="0" lang="en-ZA" sz="1800" spc="-1" strike="noStrike" baseline="33000">
                <a:solidFill>
                  <a:srgbClr val="000000"/>
                </a:solidFill>
                <a:latin typeface="Arial"/>
                <a:ea typeface="DejaVu Sans"/>
              </a:rPr>
              <a:t>base</a:t>
            </a: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 = 6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52" name="CustomShape 9"/>
          <p:cNvSpPr/>
          <p:nvPr/>
        </p:nvSpPr>
        <p:spPr>
          <a:xfrm>
            <a:off x="3168000" y="648000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0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53" name="CustomShape 10"/>
          <p:cNvSpPr/>
          <p:nvPr/>
        </p:nvSpPr>
        <p:spPr>
          <a:xfrm>
            <a:off x="5112000" y="5616000"/>
            <a:ext cx="2158920" cy="718920"/>
          </a:xfrm>
          <a:custGeom>
            <a:avLst/>
            <a:gdLst/>
            <a:ahLst/>
            <a:rect l="l" t="t" r="r" b="b"/>
            <a:pathLst>
              <a:path w="6002" h="2002">
                <a:moveTo>
                  <a:pt x="6001" y="500"/>
                </a:moveTo>
                <a:lnTo>
                  <a:pt x="1500" y="500"/>
                </a:lnTo>
                <a:lnTo>
                  <a:pt x="1500" y="0"/>
                </a:lnTo>
                <a:lnTo>
                  <a:pt x="0" y="1000"/>
                </a:lnTo>
                <a:lnTo>
                  <a:pt x="1500" y="2001"/>
                </a:lnTo>
                <a:lnTo>
                  <a:pt x="1500" y="1500"/>
                </a:lnTo>
                <a:lnTo>
                  <a:pt x="6001" y="1500"/>
                </a:lnTo>
                <a:lnTo>
                  <a:pt x="6001" y="50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1</a:t>
            </a:r>
            <a:endParaRPr b="0" lang="en-Z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720000" y="300960"/>
            <a:ext cx="885456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Addition Example</a:t>
            </a:r>
            <a:endParaRPr b="0" lang="en-ZA" sz="4400" spc="-1" strike="noStrike">
              <a:latin typeface="Arial"/>
            </a:endParaRPr>
          </a:p>
        </p:txBody>
      </p:sp>
      <p:sp>
        <p:nvSpPr>
          <p:cNvPr id="255" name="CustomShape 2"/>
          <p:cNvSpPr/>
          <p:nvPr/>
        </p:nvSpPr>
        <p:spPr>
          <a:xfrm>
            <a:off x="720000" y="2160000"/>
            <a:ext cx="8638920" cy="50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800" spc="-1" strike="noStrike">
                <a:solidFill>
                  <a:srgbClr val="333333"/>
                </a:solidFill>
                <a:latin typeface="Noto Sans"/>
                <a:ea typeface="DejaVu Sans"/>
              </a:rPr>
              <a:t>Now to add 675 and </a:t>
            </a:r>
            <a:r>
              <a:rPr b="0" i="1" lang="en-ZA" sz="2800" spc="-1" strike="noStrike">
                <a:solidFill>
                  <a:srgbClr val="333333"/>
                </a:solidFill>
                <a:latin typeface="Noto Sans"/>
                <a:ea typeface="DejaVu Sans"/>
              </a:rPr>
              <a:t>positive</a:t>
            </a:r>
            <a:r>
              <a:rPr b="0" lang="en-ZA" sz="2800" spc="-1" strike="noStrike">
                <a:solidFill>
                  <a:srgbClr val="333333"/>
                </a:solidFill>
                <a:latin typeface="Noto Sans"/>
                <a:ea typeface="DejaVu Sans"/>
              </a:rPr>
              <a:t> 93 together:</a:t>
            </a:r>
            <a:endParaRPr b="0" lang="en-ZA" sz="2800" spc="-1" strike="noStrike">
              <a:latin typeface="Arial"/>
            </a:endParaRPr>
          </a:p>
        </p:txBody>
      </p:sp>
      <p:sp>
        <p:nvSpPr>
          <p:cNvPr id="256" name="CustomShape 3"/>
          <p:cNvSpPr/>
          <p:nvPr/>
        </p:nvSpPr>
        <p:spPr>
          <a:xfrm>
            <a:off x="504000" y="3024000"/>
            <a:ext cx="2158920" cy="7189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Length: 4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57" name="CustomShape 4"/>
          <p:cNvSpPr/>
          <p:nvPr/>
        </p:nvSpPr>
        <p:spPr>
          <a:xfrm>
            <a:off x="2808000" y="3024000"/>
            <a:ext cx="2158920" cy="7189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Digits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58" name="CustomShape 5"/>
          <p:cNvSpPr/>
          <p:nvPr/>
        </p:nvSpPr>
        <p:spPr>
          <a:xfrm>
            <a:off x="3168000" y="388800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8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59" name="CustomShape 6"/>
          <p:cNvSpPr/>
          <p:nvPr/>
        </p:nvSpPr>
        <p:spPr>
          <a:xfrm>
            <a:off x="3168000" y="475200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6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60" name="CustomShape 7"/>
          <p:cNvSpPr/>
          <p:nvPr/>
        </p:nvSpPr>
        <p:spPr>
          <a:xfrm>
            <a:off x="3168000" y="561600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1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61" name="CustomShape 8"/>
          <p:cNvSpPr/>
          <p:nvPr/>
        </p:nvSpPr>
        <p:spPr>
          <a:xfrm>
            <a:off x="3168000" y="648000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0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62" name="CustomShape 9"/>
          <p:cNvSpPr/>
          <p:nvPr/>
        </p:nvSpPr>
        <p:spPr>
          <a:xfrm>
            <a:off x="5112000" y="5616000"/>
            <a:ext cx="2158920" cy="718920"/>
          </a:xfrm>
          <a:custGeom>
            <a:avLst/>
            <a:gdLst/>
            <a:ahLst/>
            <a:rect l="l" t="t" r="r" b="b"/>
            <a:pathLst>
              <a:path w="6002" h="2002">
                <a:moveTo>
                  <a:pt x="6001" y="500"/>
                </a:moveTo>
                <a:lnTo>
                  <a:pt x="1500" y="500"/>
                </a:lnTo>
                <a:lnTo>
                  <a:pt x="1500" y="0"/>
                </a:lnTo>
                <a:lnTo>
                  <a:pt x="0" y="1000"/>
                </a:lnTo>
                <a:lnTo>
                  <a:pt x="1500" y="2001"/>
                </a:lnTo>
                <a:lnTo>
                  <a:pt x="1500" y="1500"/>
                </a:lnTo>
                <a:lnTo>
                  <a:pt x="6001" y="1500"/>
                </a:lnTo>
                <a:lnTo>
                  <a:pt x="6001" y="50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+ 6 = 7</a:t>
            </a:r>
            <a:endParaRPr b="0" lang="en-Z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CustomShape 1"/>
          <p:cNvSpPr/>
          <p:nvPr/>
        </p:nvSpPr>
        <p:spPr>
          <a:xfrm>
            <a:off x="720000" y="300960"/>
            <a:ext cx="885456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Addition Example</a:t>
            </a:r>
            <a:endParaRPr b="0" lang="en-ZA" sz="4400" spc="-1" strike="noStrike">
              <a:latin typeface="Arial"/>
            </a:endParaRPr>
          </a:p>
        </p:txBody>
      </p:sp>
      <p:sp>
        <p:nvSpPr>
          <p:cNvPr id="264" name="CustomShape 2"/>
          <p:cNvSpPr/>
          <p:nvPr/>
        </p:nvSpPr>
        <p:spPr>
          <a:xfrm>
            <a:off x="720000" y="2160000"/>
            <a:ext cx="8638920" cy="50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800" spc="-1" strike="noStrike">
                <a:solidFill>
                  <a:srgbClr val="333333"/>
                </a:solidFill>
                <a:latin typeface="Noto Sans"/>
                <a:ea typeface="DejaVu Sans"/>
              </a:rPr>
              <a:t>Now to add 675 and </a:t>
            </a:r>
            <a:r>
              <a:rPr b="0" i="1" lang="en-ZA" sz="2800" spc="-1" strike="noStrike">
                <a:solidFill>
                  <a:srgbClr val="333333"/>
                </a:solidFill>
                <a:latin typeface="Noto Sans"/>
                <a:ea typeface="DejaVu Sans"/>
              </a:rPr>
              <a:t>positive</a:t>
            </a:r>
            <a:r>
              <a:rPr b="0" lang="en-ZA" sz="2800" spc="-1" strike="noStrike">
                <a:solidFill>
                  <a:srgbClr val="333333"/>
                </a:solidFill>
                <a:latin typeface="Noto Sans"/>
                <a:ea typeface="DejaVu Sans"/>
              </a:rPr>
              <a:t> 93 together:</a:t>
            </a:r>
            <a:endParaRPr b="0" lang="en-ZA" sz="2800" spc="-1" strike="noStrike">
              <a:latin typeface="Arial"/>
            </a:endParaRPr>
          </a:p>
        </p:txBody>
      </p:sp>
      <p:sp>
        <p:nvSpPr>
          <p:cNvPr id="265" name="CustomShape 3"/>
          <p:cNvSpPr/>
          <p:nvPr/>
        </p:nvSpPr>
        <p:spPr>
          <a:xfrm>
            <a:off x="504000" y="3024000"/>
            <a:ext cx="2158920" cy="7189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Length: 4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66" name="CustomShape 4"/>
          <p:cNvSpPr/>
          <p:nvPr/>
        </p:nvSpPr>
        <p:spPr>
          <a:xfrm>
            <a:off x="2808000" y="3024000"/>
            <a:ext cx="2158920" cy="7189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Digits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67" name="CustomShape 5"/>
          <p:cNvSpPr/>
          <p:nvPr/>
        </p:nvSpPr>
        <p:spPr>
          <a:xfrm>
            <a:off x="3168000" y="388800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8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68" name="CustomShape 6"/>
          <p:cNvSpPr/>
          <p:nvPr/>
        </p:nvSpPr>
        <p:spPr>
          <a:xfrm>
            <a:off x="3168000" y="475200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6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69" name="CustomShape 7"/>
          <p:cNvSpPr/>
          <p:nvPr/>
        </p:nvSpPr>
        <p:spPr>
          <a:xfrm>
            <a:off x="3168000" y="561600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7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70" name="CustomShape 8"/>
          <p:cNvSpPr/>
          <p:nvPr/>
        </p:nvSpPr>
        <p:spPr>
          <a:xfrm>
            <a:off x="3168000" y="648000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0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71" name="CustomShape 9"/>
          <p:cNvSpPr/>
          <p:nvPr/>
        </p:nvSpPr>
        <p:spPr>
          <a:xfrm>
            <a:off x="720000" y="3960000"/>
            <a:ext cx="1438920" cy="1078920"/>
          </a:xfrm>
          <a:custGeom>
            <a:avLst/>
            <a:gdLst/>
            <a:ahLst/>
            <a:rect l="l" t="t" r="r" b="b"/>
            <a:pathLst>
              <a:path w="4001" h="3002">
                <a:moveTo>
                  <a:pt x="619" y="3001"/>
                </a:moveTo>
                <a:lnTo>
                  <a:pt x="619" y="1012"/>
                </a:lnTo>
                <a:lnTo>
                  <a:pt x="0" y="1012"/>
                </a:lnTo>
                <a:lnTo>
                  <a:pt x="2000" y="0"/>
                </a:lnTo>
                <a:lnTo>
                  <a:pt x="4000" y="1012"/>
                </a:lnTo>
                <a:lnTo>
                  <a:pt x="3381" y="1012"/>
                </a:lnTo>
                <a:lnTo>
                  <a:pt x="3381" y="3001"/>
                </a:lnTo>
                <a:lnTo>
                  <a:pt x="619" y="3001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- 1 = 3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72" name="CustomShape 10"/>
          <p:cNvSpPr/>
          <p:nvPr/>
        </p:nvSpPr>
        <p:spPr>
          <a:xfrm>
            <a:off x="1080000" y="5184000"/>
            <a:ext cx="1942920" cy="2014920"/>
          </a:xfrm>
          <a:custGeom>
            <a:avLst/>
            <a:gdLst/>
            <a:ahLst/>
            <a:rect l="l" t="t" r="r" b="b"/>
            <a:pathLst>
              <a:path w="5402" h="5602">
                <a:moveTo>
                  <a:pt x="5401" y="4631"/>
                </a:moveTo>
                <a:lnTo>
                  <a:pt x="4601" y="3662"/>
                </a:lnTo>
                <a:lnTo>
                  <a:pt x="4601" y="4061"/>
                </a:lnTo>
                <a:lnTo>
                  <a:pt x="1485" y="4061"/>
                </a:lnTo>
                <a:lnTo>
                  <a:pt x="1485" y="830"/>
                </a:lnTo>
                <a:lnTo>
                  <a:pt x="1870" y="830"/>
                </a:lnTo>
                <a:lnTo>
                  <a:pt x="935" y="0"/>
                </a:lnTo>
                <a:lnTo>
                  <a:pt x="0" y="830"/>
                </a:lnTo>
                <a:lnTo>
                  <a:pt x="385" y="830"/>
                </a:lnTo>
                <a:lnTo>
                  <a:pt x="385" y="5202"/>
                </a:lnTo>
                <a:lnTo>
                  <a:pt x="4601" y="5202"/>
                </a:lnTo>
                <a:lnTo>
                  <a:pt x="4601" y="5601"/>
                </a:lnTo>
                <a:lnTo>
                  <a:pt x="5401" y="4631"/>
                </a:lnTo>
              </a:path>
            </a:pathLst>
          </a:custGeom>
          <a:solidFill>
            <a:srgbClr val="729fcf">
              <a:alpha val="25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CustomShape 1"/>
          <p:cNvSpPr/>
          <p:nvPr/>
        </p:nvSpPr>
        <p:spPr>
          <a:xfrm>
            <a:off x="720000" y="300960"/>
            <a:ext cx="885456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Addition Example</a:t>
            </a:r>
            <a:endParaRPr b="0" lang="en-ZA" sz="4400" spc="-1" strike="noStrike">
              <a:latin typeface="Arial"/>
            </a:endParaRPr>
          </a:p>
        </p:txBody>
      </p:sp>
      <p:sp>
        <p:nvSpPr>
          <p:cNvPr id="274" name="CustomShape 2"/>
          <p:cNvSpPr/>
          <p:nvPr/>
        </p:nvSpPr>
        <p:spPr>
          <a:xfrm>
            <a:off x="720000" y="2160000"/>
            <a:ext cx="8638920" cy="50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800" spc="-1" strike="noStrike">
                <a:solidFill>
                  <a:srgbClr val="333333"/>
                </a:solidFill>
                <a:latin typeface="Noto Sans"/>
                <a:ea typeface="DejaVu Sans"/>
              </a:rPr>
              <a:t>Now to add 675 and </a:t>
            </a:r>
            <a:r>
              <a:rPr b="0" i="1" lang="en-ZA" sz="2800" spc="-1" strike="noStrike">
                <a:solidFill>
                  <a:srgbClr val="333333"/>
                </a:solidFill>
                <a:latin typeface="Noto Sans"/>
                <a:ea typeface="DejaVu Sans"/>
              </a:rPr>
              <a:t>positive</a:t>
            </a:r>
            <a:r>
              <a:rPr b="0" lang="en-ZA" sz="2800" spc="-1" strike="noStrike">
                <a:solidFill>
                  <a:srgbClr val="333333"/>
                </a:solidFill>
                <a:latin typeface="Noto Sans"/>
                <a:ea typeface="DejaVu Sans"/>
              </a:rPr>
              <a:t> 93 together:</a:t>
            </a:r>
            <a:endParaRPr b="0" lang="en-ZA" sz="2800" spc="-1" strike="noStrike">
              <a:latin typeface="Arial"/>
            </a:endParaRPr>
          </a:p>
        </p:txBody>
      </p:sp>
      <p:sp>
        <p:nvSpPr>
          <p:cNvPr id="275" name="CustomShape 3"/>
          <p:cNvSpPr/>
          <p:nvPr/>
        </p:nvSpPr>
        <p:spPr>
          <a:xfrm>
            <a:off x="504000" y="3024000"/>
            <a:ext cx="2158920" cy="7189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Length: 3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76" name="CustomShape 4"/>
          <p:cNvSpPr/>
          <p:nvPr/>
        </p:nvSpPr>
        <p:spPr>
          <a:xfrm>
            <a:off x="2808000" y="3024000"/>
            <a:ext cx="2158920" cy="7189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Digits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77" name="CustomShape 5"/>
          <p:cNvSpPr/>
          <p:nvPr/>
        </p:nvSpPr>
        <p:spPr>
          <a:xfrm>
            <a:off x="3168000" y="388800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8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78" name="CustomShape 6"/>
          <p:cNvSpPr/>
          <p:nvPr/>
        </p:nvSpPr>
        <p:spPr>
          <a:xfrm>
            <a:off x="3168000" y="475200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6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79" name="CustomShape 7"/>
          <p:cNvSpPr/>
          <p:nvPr/>
        </p:nvSpPr>
        <p:spPr>
          <a:xfrm>
            <a:off x="3168000" y="561600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7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80" name="CustomShape 8"/>
          <p:cNvSpPr/>
          <p:nvPr/>
        </p:nvSpPr>
        <p:spPr>
          <a:xfrm>
            <a:off x="3168000" y="648000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0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281" name="CustomShape 9"/>
          <p:cNvSpPr/>
          <p:nvPr/>
        </p:nvSpPr>
        <p:spPr>
          <a:xfrm>
            <a:off x="432000" y="2952000"/>
            <a:ext cx="4606920" cy="3454920"/>
          </a:xfrm>
          <a:prstGeom prst="rect">
            <a:avLst/>
          </a:prstGeom>
          <a:solidFill>
            <a:srgbClr val="729fcf">
              <a:alpha val="25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82" name="CustomShape 10"/>
          <p:cNvSpPr/>
          <p:nvPr/>
        </p:nvSpPr>
        <p:spPr>
          <a:xfrm>
            <a:off x="4752000" y="6480000"/>
            <a:ext cx="2158920" cy="718920"/>
          </a:xfrm>
          <a:custGeom>
            <a:avLst/>
            <a:gdLst/>
            <a:ahLst/>
            <a:rect l="l" t="t" r="r" b="b"/>
            <a:pathLst>
              <a:path w="6002" h="2002">
                <a:moveTo>
                  <a:pt x="6001" y="309"/>
                </a:moveTo>
                <a:lnTo>
                  <a:pt x="1510" y="309"/>
                </a:lnTo>
                <a:lnTo>
                  <a:pt x="1510" y="0"/>
                </a:lnTo>
                <a:lnTo>
                  <a:pt x="0" y="1000"/>
                </a:lnTo>
                <a:lnTo>
                  <a:pt x="1510" y="2001"/>
                </a:lnTo>
                <a:lnTo>
                  <a:pt x="1510" y="1692"/>
                </a:lnTo>
                <a:lnTo>
                  <a:pt x="6001" y="1692"/>
                </a:lnTo>
                <a:lnTo>
                  <a:pt x="6001" y="309"/>
                </a:lnTo>
              </a:path>
            </a:pathLst>
          </a:custGeom>
          <a:solidFill>
            <a:srgbClr val="729fcf">
              <a:alpha val="25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500" spc="-1" strike="noStrike">
                <a:solidFill>
                  <a:srgbClr val="000000"/>
                </a:solidFill>
                <a:latin typeface="Arial"/>
                <a:ea typeface="DejaVu Sans"/>
              </a:rPr>
              <a:t>Deallocated during initialization</a:t>
            </a:r>
            <a:endParaRPr b="0" lang="en-ZA" sz="1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CustomShape 1"/>
          <p:cNvSpPr/>
          <p:nvPr/>
        </p:nvSpPr>
        <p:spPr>
          <a:xfrm>
            <a:off x="792000" y="3993480"/>
            <a:ext cx="8566920" cy="1660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>
              <a:lnSpc>
                <a:spcPct val="100000"/>
              </a:lnSpc>
            </a:pPr>
            <a:r>
              <a:rPr b="1" lang="en-ZA" sz="4000" spc="-1" strike="noStrike">
                <a:solidFill>
                  <a:srgbClr val="333333"/>
                </a:solidFill>
                <a:latin typeface="Noto Sans"/>
                <a:ea typeface="DejaVu Sans"/>
              </a:rPr>
              <a:t>Implementation: Multiplication</a:t>
            </a:r>
            <a:endParaRPr b="0" lang="en-ZA" sz="4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720000" y="300960"/>
            <a:ext cx="885456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BigInts</a:t>
            </a:r>
            <a:endParaRPr b="0" lang="en-ZA" sz="4400" spc="-1" strike="noStrike"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720000" y="2160000"/>
            <a:ext cx="8638920" cy="438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en-ZA" sz="2400" spc="-1" strike="noStrike">
                <a:solidFill>
                  <a:srgbClr val="000000"/>
                </a:solidFill>
                <a:latin typeface="Arial"/>
                <a:ea typeface="DejaVu Sans"/>
              </a:rPr>
              <a:t>A “big integer” (or BigInt for short, also called an arbitrary-sized integer) is an integer that can theoretically be any size, though it is actually limited by the available memory.</a:t>
            </a:r>
            <a:endParaRPr b="0" lang="en-ZA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ZA" sz="2400" spc="-1" strike="noStrike">
                <a:solidFill>
                  <a:srgbClr val="000000"/>
                </a:solidFill>
                <a:latin typeface="Arial"/>
                <a:ea typeface="DejaVu Sans"/>
              </a:rPr>
              <a:t>It can be useful when you want to work with really large numbers, like computing the factorial of a number (34! is the largest factorial that will fit into a 128-bit integer), or when you don’t know how large the input to your program will be.</a:t>
            </a:r>
            <a:endParaRPr b="0" lang="en-ZA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CustomShape 1"/>
          <p:cNvSpPr/>
          <p:nvPr/>
        </p:nvSpPr>
        <p:spPr>
          <a:xfrm>
            <a:off x="720000" y="169920"/>
            <a:ext cx="8854560" cy="1523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Implementation:</a:t>
            </a:r>
            <a:endParaRPr b="0" lang="en-ZA" sz="4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Multiplication algorithm</a:t>
            </a:r>
            <a:endParaRPr b="0" lang="en-ZA" sz="4400" spc="-1" strike="noStrike">
              <a:latin typeface="Arial"/>
            </a:endParaRPr>
          </a:p>
        </p:txBody>
      </p:sp>
      <p:sp>
        <p:nvSpPr>
          <p:cNvPr id="285" name="CustomShape 2"/>
          <p:cNvSpPr/>
          <p:nvPr/>
        </p:nvSpPr>
        <p:spPr>
          <a:xfrm>
            <a:off x="720000" y="2160000"/>
            <a:ext cx="8638920" cy="438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2920">
              <a:lnSpc>
                <a:spcPct val="100000"/>
              </a:lnSpc>
              <a:spcAft>
                <a:spcPts val="709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If either number is zero, return zero</a:t>
            </a:r>
            <a:endParaRPr b="0" lang="en-ZA" sz="22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709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If both numbers are negative, return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-a * -b</a:t>
            </a:r>
            <a:endParaRPr b="0" lang="en-ZA" sz="22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709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If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a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is negative, return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-(-a * b)</a:t>
            </a:r>
            <a:endParaRPr b="0" lang="en-ZA" sz="22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709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If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b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is negative, return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-(a * -b)</a:t>
            </a:r>
            <a:endParaRPr b="0" lang="en-ZA" sz="22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709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endParaRPr b="0" lang="en-ZA" sz="22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709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Initialize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result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to zero</a:t>
            </a:r>
            <a:endParaRPr b="0" lang="en-ZA" sz="22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709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While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b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is more than zero</a:t>
            </a:r>
            <a:endParaRPr b="0" lang="en-ZA" sz="22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If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b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is odd, add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a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to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result</a:t>
            </a:r>
            <a:endParaRPr b="0" lang="en-ZA" sz="22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Add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a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to itself</a:t>
            </a:r>
            <a:endParaRPr b="0" lang="en-ZA" sz="22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Shift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b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one bit right</a:t>
            </a:r>
            <a:endParaRPr b="0" lang="en-ZA" sz="22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709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return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result</a:t>
            </a:r>
            <a:endParaRPr b="0" lang="en-ZA" sz="22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709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i="1" lang="en-ZA" sz="1500" spc="-1" strike="noStrike">
                <a:solidFill>
                  <a:srgbClr val="333333"/>
                </a:solidFill>
                <a:latin typeface="Noto Sans"/>
                <a:ea typeface="DejaVu Sans"/>
              </a:rPr>
              <a:t>(Adapted from </a:t>
            </a:r>
            <a:r>
              <a:rPr b="0" i="1" lang="en-ZA" sz="1500" spc="-1" strike="noStrike" u="sng">
                <a:solidFill>
                  <a:srgbClr val="333333"/>
                </a:solidFill>
                <a:uFillTx/>
                <a:latin typeface="Noto Sans"/>
                <a:ea typeface="DejaVu Sans"/>
                <a:hlinkClick r:id="rId1"/>
              </a:rPr>
              <a:t>Binary Exponentiation</a:t>
            </a:r>
            <a:r>
              <a:rPr b="0" i="1" lang="en-ZA" sz="1500" spc="-1" strike="noStrike">
                <a:solidFill>
                  <a:srgbClr val="333333"/>
                </a:solidFill>
                <a:latin typeface="Noto Sans"/>
                <a:ea typeface="DejaVu Sans"/>
              </a:rPr>
              <a:t>)</a:t>
            </a:r>
            <a:endParaRPr b="0" lang="en-ZA" sz="1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CustomShape 1"/>
          <p:cNvSpPr/>
          <p:nvPr/>
        </p:nvSpPr>
        <p:spPr>
          <a:xfrm>
            <a:off x="792000" y="3993480"/>
            <a:ext cx="8566920" cy="1660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 fontScale="97000"/>
          </a:bodyPr>
          <a:p>
            <a:pPr>
              <a:lnSpc>
                <a:spcPct val="100000"/>
              </a:lnSpc>
            </a:pPr>
            <a:r>
              <a:rPr b="1" lang="en-ZA" sz="4800" spc="-1" strike="noStrike">
                <a:solidFill>
                  <a:srgbClr val="333333"/>
                </a:solidFill>
                <a:latin typeface="Noto Sans"/>
                <a:ea typeface="DejaVu Sans"/>
              </a:rPr>
              <a:t>Implementation:</a:t>
            </a:r>
            <a:endParaRPr b="0" lang="en-ZA" sz="4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ZA" sz="4800" spc="-1" strike="noStrike">
                <a:solidFill>
                  <a:srgbClr val="333333"/>
                </a:solidFill>
                <a:latin typeface="Noto Sans"/>
                <a:ea typeface="DejaVu Sans"/>
              </a:rPr>
              <a:t>Division &amp; Modulo</a:t>
            </a:r>
            <a:endParaRPr b="0" lang="en-ZA" sz="4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CustomShape 1"/>
          <p:cNvSpPr/>
          <p:nvPr/>
        </p:nvSpPr>
        <p:spPr>
          <a:xfrm>
            <a:off x="720000" y="169920"/>
            <a:ext cx="8854560" cy="1523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Implementation:</a:t>
            </a:r>
            <a:endParaRPr b="0" lang="en-ZA" sz="4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Division &amp; Modulo algorithm</a:t>
            </a:r>
            <a:endParaRPr b="0" lang="en-ZA" sz="4400" spc="-1" strike="noStrike">
              <a:latin typeface="Arial"/>
            </a:endParaRPr>
          </a:p>
        </p:txBody>
      </p:sp>
      <p:sp>
        <p:nvSpPr>
          <p:cNvPr id="288" name="CustomShape 2"/>
          <p:cNvSpPr/>
          <p:nvPr/>
        </p:nvSpPr>
        <p:spPr>
          <a:xfrm>
            <a:off x="720000" y="2160000"/>
            <a:ext cx="8638920" cy="438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2920">
              <a:lnSpc>
                <a:spcPct val="100000"/>
              </a:lnSpc>
              <a:spcAft>
                <a:spcPts val="709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As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ser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t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th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at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b !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= 0</a:t>
            </a:r>
            <a:endParaRPr b="0" lang="en-ZA" sz="22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709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If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a &lt;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0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an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d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b &lt;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0</a:t>
            </a:r>
            <a:endParaRPr b="0" lang="en-ZA" sz="22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Set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res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ult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to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div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M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od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(-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a, -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b)</a:t>
            </a:r>
            <a:endParaRPr b="0" lang="en-ZA" sz="22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ret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ur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n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(re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sul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t[0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], -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res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ult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[1]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)</a:t>
            </a:r>
            <a:endParaRPr b="0" lang="en-ZA" sz="22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709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If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a &lt;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0</a:t>
            </a:r>
            <a:endParaRPr b="0" lang="en-ZA" sz="22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Set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res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ult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to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div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M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od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(-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a,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b)</a:t>
            </a:r>
            <a:endParaRPr b="0" lang="en-ZA" sz="22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ret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ur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n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(-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res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ult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[0]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,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res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ult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[1]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)</a:t>
            </a:r>
            <a:endParaRPr b="0" lang="en-ZA" sz="22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709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If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b &lt;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0</a:t>
            </a:r>
            <a:endParaRPr b="0" lang="en-ZA" sz="22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Set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res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ult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to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div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M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od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(a,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-b)</a:t>
            </a:r>
            <a:endParaRPr b="0" lang="en-ZA" sz="22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ret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ur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n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(-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res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ult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[0]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, -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res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ult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[1]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)</a:t>
            </a:r>
            <a:endParaRPr b="0" lang="en-ZA" sz="22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709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If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b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==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1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ret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ur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n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(a,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0)</a:t>
            </a:r>
            <a:endParaRPr b="0" lang="en-ZA" sz="22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709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If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a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==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b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ret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ur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n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(1,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0)</a:t>
            </a:r>
            <a:endParaRPr b="0" lang="en-ZA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CustomShape 1"/>
          <p:cNvSpPr/>
          <p:nvPr/>
        </p:nvSpPr>
        <p:spPr>
          <a:xfrm>
            <a:off x="720000" y="169920"/>
            <a:ext cx="8854560" cy="1523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Implementation:</a:t>
            </a:r>
            <a:endParaRPr b="0" lang="en-ZA" sz="4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Division &amp; Modulo algorithm</a:t>
            </a:r>
            <a:endParaRPr b="0" lang="en-ZA" sz="4400" spc="-1" strike="noStrike">
              <a:latin typeface="Arial"/>
            </a:endParaRPr>
          </a:p>
        </p:txBody>
      </p:sp>
      <p:sp>
        <p:nvSpPr>
          <p:cNvPr id="290" name="CustomShape 2"/>
          <p:cNvSpPr/>
          <p:nvPr/>
        </p:nvSpPr>
        <p:spPr>
          <a:xfrm>
            <a:off x="720000" y="2160000"/>
            <a:ext cx="8638920" cy="438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2920">
              <a:lnSpc>
                <a:spcPct val="100000"/>
              </a:lnSpc>
              <a:spcAft>
                <a:spcPts val="709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If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a &lt; b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return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(0, a)</a:t>
            </a:r>
            <a:endParaRPr b="0" lang="en-ZA" sz="22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709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endParaRPr b="0" lang="en-ZA" sz="22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709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Initialize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quotient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to zero</a:t>
            </a:r>
            <a:endParaRPr b="0" lang="en-ZA" sz="22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709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While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a &gt; b</a:t>
            </a:r>
            <a:endParaRPr b="0" lang="en-ZA" sz="22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Add one to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quotient</a:t>
            </a:r>
            <a:endParaRPr b="0" lang="en-ZA" sz="22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Subtract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b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from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a</a:t>
            </a:r>
            <a:endParaRPr b="0" lang="en-ZA" sz="22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709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Return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(quotient, a)</a:t>
            </a:r>
            <a:endParaRPr b="0" lang="en-ZA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CustomShape 1"/>
          <p:cNvSpPr/>
          <p:nvPr/>
        </p:nvSpPr>
        <p:spPr>
          <a:xfrm>
            <a:off x="792000" y="3993480"/>
            <a:ext cx="8566920" cy="1660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>
              <a:lnSpc>
                <a:spcPct val="100000"/>
              </a:lnSpc>
            </a:pP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Implementation: Display</a:t>
            </a:r>
            <a:endParaRPr b="0" lang="en-ZA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CustomShape 1"/>
          <p:cNvSpPr/>
          <p:nvPr/>
        </p:nvSpPr>
        <p:spPr>
          <a:xfrm>
            <a:off x="720000" y="169920"/>
            <a:ext cx="8854560" cy="1523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Implementation:</a:t>
            </a:r>
            <a:endParaRPr b="0" lang="en-ZA" sz="4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To </a:t>
            </a:r>
            <a:r>
              <a:rPr b="1" lang="en-ZA" sz="4400" spc="-1" strike="noStrike" baseline="-33000">
                <a:solidFill>
                  <a:srgbClr val="333333"/>
                </a:solidFill>
                <a:latin typeface="Noto Sans"/>
                <a:ea typeface="DejaVu Sans"/>
              </a:rPr>
              <a:t>(base 10)</a:t>
            </a:r>
            <a:r>
              <a:rPr b="1" lang="en-ZA" sz="4400" spc="-1" strike="noStrike" baseline="33000">
                <a:solidFill>
                  <a:srgbClr val="333333"/>
                </a:solidFill>
                <a:latin typeface="Noto Sans"/>
                <a:ea typeface="DejaVu Sans"/>
              </a:rPr>
              <a:t> </a:t>
            </a: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string algorithm</a:t>
            </a:r>
            <a:endParaRPr b="0" lang="en-ZA" sz="4400" spc="-1" strike="noStrike">
              <a:latin typeface="Arial"/>
            </a:endParaRPr>
          </a:p>
        </p:txBody>
      </p:sp>
      <p:sp>
        <p:nvSpPr>
          <p:cNvPr id="293" name="CustomShape 2"/>
          <p:cNvSpPr/>
          <p:nvPr/>
        </p:nvSpPr>
        <p:spPr>
          <a:xfrm>
            <a:off x="720000" y="2160000"/>
            <a:ext cx="8638920" cy="438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2920">
              <a:lnSpc>
                <a:spcPct val="100000"/>
              </a:lnSpc>
              <a:spcAft>
                <a:spcPts val="709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If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th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e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Bi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gI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nt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is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zer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o,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ret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ur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n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“0”</a:t>
            </a:r>
            <a:endParaRPr b="0" lang="en-ZA" sz="22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709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Ini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tial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ize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res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ult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to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an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e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m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pt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y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str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in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g</a:t>
            </a:r>
            <a:endParaRPr b="0" lang="en-ZA" sz="22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709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St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or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e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wh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et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he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or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no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t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th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e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nu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m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be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 is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ne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ga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tiv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e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in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va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ria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ble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ne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g</a:t>
            </a:r>
            <a:endParaRPr b="0" lang="en-ZA" sz="22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709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Set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to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th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e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ab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sol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ut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e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val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ue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of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th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e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nu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m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be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</a:t>
            </a:r>
            <a:endParaRPr b="0" lang="en-ZA" sz="22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709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W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hil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e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&gt; 0</a:t>
            </a:r>
            <a:endParaRPr b="0" lang="en-ZA" sz="22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Ad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d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‘0’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+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ch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ar(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 %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10)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to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th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e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sta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rt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of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th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e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str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in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g</a:t>
            </a:r>
            <a:endParaRPr b="0" lang="en-ZA" sz="22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Di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vid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e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by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te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n</a:t>
            </a:r>
            <a:endParaRPr b="0" lang="en-ZA" sz="22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709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If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th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e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nu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m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be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wa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s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ne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ga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tiv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e,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ret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ur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n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“-”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+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res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ult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,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ot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he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rwi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se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ret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ur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n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res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ult</a:t>
            </a:r>
            <a:endParaRPr b="0" lang="en-ZA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CustomShape 1"/>
          <p:cNvSpPr/>
          <p:nvPr/>
        </p:nvSpPr>
        <p:spPr>
          <a:xfrm>
            <a:off x="720000" y="169920"/>
            <a:ext cx="8854560" cy="1523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Example problem</a:t>
            </a:r>
            <a:endParaRPr b="0" lang="en-ZA" sz="4400" spc="-1" strike="noStrike">
              <a:latin typeface="Arial"/>
            </a:endParaRPr>
          </a:p>
        </p:txBody>
      </p:sp>
      <p:sp>
        <p:nvSpPr>
          <p:cNvPr id="295" name="CustomShape 2"/>
          <p:cNvSpPr/>
          <p:nvPr/>
        </p:nvSpPr>
        <p:spPr>
          <a:xfrm>
            <a:off x="720000" y="2160000"/>
            <a:ext cx="8638920" cy="438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For a number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n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, where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5 &lt;= n &lt;= 100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, print the first two digits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of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n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factorial</a:t>
            </a:r>
            <a:endParaRPr b="0" lang="en-ZA" sz="22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ZA" sz="22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Answer:</a:t>
            </a:r>
            <a:endParaRPr b="0" lang="en-ZA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CustomShape 1"/>
          <p:cNvSpPr/>
          <p:nvPr/>
        </p:nvSpPr>
        <p:spPr>
          <a:xfrm>
            <a:off x="792000" y="3993480"/>
            <a:ext cx="8566920" cy="1660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>
              <a:lnSpc>
                <a:spcPct val="100000"/>
              </a:lnSpc>
            </a:pP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Questions</a:t>
            </a:r>
            <a:endParaRPr b="0" lang="en-ZA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CustomShape 1"/>
          <p:cNvSpPr/>
          <p:nvPr/>
        </p:nvSpPr>
        <p:spPr>
          <a:xfrm>
            <a:off x="720000" y="169920"/>
            <a:ext cx="8854560" cy="1523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Sources</a:t>
            </a:r>
            <a:endParaRPr b="0" lang="en-ZA" sz="4400" spc="-1" strike="noStrike">
              <a:latin typeface="Arial"/>
            </a:endParaRPr>
          </a:p>
        </p:txBody>
      </p:sp>
      <p:sp>
        <p:nvSpPr>
          <p:cNvPr id="298" name="CustomShape 2"/>
          <p:cNvSpPr/>
          <p:nvPr/>
        </p:nvSpPr>
        <p:spPr>
          <a:xfrm>
            <a:off x="720000" y="2160000"/>
            <a:ext cx="8638920" cy="438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  <a:hlinkClick r:id="rId1"/>
              </a:rPr>
              <a:t>cppreference.com</a:t>
            </a:r>
            <a:endParaRPr b="0" lang="en-ZA" sz="22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  <a:hlinkClick r:id="rId2"/>
              </a:rPr>
              <a:t>https://cp-algorithms.com/algebra/binary-exp.html</a:t>
            </a:r>
            <a:endParaRPr b="0" lang="en-ZA" sz="22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  <a:hlinkClick r:id="rId3"/>
              </a:rPr>
              <a:t>https://en.wikipedia.org/wiki/Arbitrary-precision_arithmetic</a:t>
            </a:r>
            <a:endParaRPr b="0" lang="en-ZA" sz="22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  <a:hlinkClick r:id="rId4"/>
              </a:rPr>
              <a:t>https://cp-algorithms.com/algebra/big-integer.html</a:t>
            </a:r>
            <a:endParaRPr b="0" lang="en-ZA" sz="22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  <a:hlinkClick r:id="rId5"/>
              </a:rPr>
              <a:t>https://rushter.com/blog/python-integer-implementation/</a:t>
            </a:r>
            <a:endParaRPr b="0" lang="en-ZA" sz="22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ZA" sz="22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See my C++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implementa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tion on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GitHub:</a:t>
            </a:r>
            <a:endParaRPr b="0" lang="en-ZA" sz="22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  <a:hlinkClick r:id="rId6"/>
              </a:rPr>
              <a:t>https://github.com/Ruan-pysoft/BigInts</a:t>
            </a:r>
            <a:endParaRPr b="0" lang="en-ZA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720000" y="300960"/>
            <a:ext cx="885456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Implementation</a:t>
            </a:r>
            <a:endParaRPr b="0" lang="en-ZA" sz="4400" spc="-1" strike="noStrike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720000" y="2160000"/>
            <a:ext cx="8638920" cy="438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800" spc="-1" strike="noStrike">
                <a:solidFill>
                  <a:srgbClr val="333333"/>
                </a:solidFill>
                <a:latin typeface="Noto Sans"/>
                <a:ea typeface="DejaVu Sans"/>
              </a:rPr>
              <a:t>The way I have chosen to implement a BigInt is to store two values:</a:t>
            </a:r>
            <a:endParaRPr b="0" lang="en-ZA" sz="2800" spc="-1" strike="noStrike">
              <a:latin typeface="Arial"/>
            </a:endParaRPr>
          </a:p>
          <a:p>
            <a:pPr lvl="1" marL="864000" indent="-322920">
              <a:lnSpc>
                <a:spcPct val="100000"/>
              </a:lnSpc>
              <a:spcAft>
                <a:spcPts val="1134"/>
              </a:spcAft>
              <a:buClr>
                <a:srgbClr val="ef2929"/>
              </a:buClr>
              <a:buSzPct val="75000"/>
              <a:buFont typeface="Symbol"/>
              <a:buChar char=""/>
            </a:pPr>
            <a:r>
              <a:rPr b="0" lang="en-ZA" sz="2800" spc="-1" strike="noStrike">
                <a:solidFill>
                  <a:srgbClr val="333333"/>
                </a:solidFill>
                <a:latin typeface="Noto Sans"/>
                <a:ea typeface="DejaVu Sans"/>
              </a:rPr>
              <a:t>The length of the integer, which is negative for negative numbers</a:t>
            </a:r>
            <a:endParaRPr b="0" lang="en-ZA" sz="2800" spc="-1" strike="noStrike">
              <a:latin typeface="Arial"/>
            </a:endParaRPr>
          </a:p>
          <a:p>
            <a:pPr lvl="1" marL="864000" indent="-322920">
              <a:lnSpc>
                <a:spcPct val="100000"/>
              </a:lnSpc>
              <a:spcAft>
                <a:spcPts val="1134"/>
              </a:spcAft>
              <a:buClr>
                <a:srgbClr val="ef2929"/>
              </a:buClr>
              <a:buSzPct val="75000"/>
              <a:buFont typeface="Symbol"/>
              <a:buChar char=""/>
            </a:pPr>
            <a:r>
              <a:rPr b="0" lang="en-ZA" sz="2800" spc="-1" strike="noStrike">
                <a:solidFill>
                  <a:srgbClr val="333333"/>
                </a:solidFill>
                <a:latin typeface="Noto Sans"/>
                <a:ea typeface="DejaVu Sans"/>
              </a:rPr>
              <a:t>An array of digits</a:t>
            </a:r>
            <a:endParaRPr b="0" lang="en-ZA" sz="28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800" spc="-1" strike="noStrike">
                <a:solidFill>
                  <a:srgbClr val="333333"/>
                </a:solidFill>
                <a:latin typeface="Noto Sans"/>
                <a:ea typeface="DejaVu Sans"/>
              </a:rPr>
              <a:t>I also store the least significant digit first, as this simplifies arythmatic.</a:t>
            </a:r>
            <a:endParaRPr b="0" lang="en-ZA" sz="28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800" spc="-1" strike="noStrike">
                <a:solidFill>
                  <a:srgbClr val="333333"/>
                </a:solidFill>
                <a:latin typeface="Noto Sans"/>
                <a:ea typeface="DejaVu Sans"/>
              </a:rPr>
              <a:t>I use 32-bit signed integers for the digits, but store only use 30 of those bits, for easier handling of overflow during arythmatic.</a:t>
            </a:r>
            <a:endParaRPr b="0" lang="en-ZA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720000" y="300960"/>
            <a:ext cx="885456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Implementation: Storage</a:t>
            </a:r>
            <a:endParaRPr b="0" lang="en-ZA" sz="4400" spc="-1" strike="noStrike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720000" y="2160000"/>
            <a:ext cx="8638920" cy="107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800" spc="-1" strike="noStrike">
                <a:solidFill>
                  <a:srgbClr val="333333"/>
                </a:solidFill>
                <a:latin typeface="Noto Sans"/>
                <a:ea typeface="DejaVu Sans"/>
              </a:rPr>
              <a:t>If I wanted to store 675 and -93 in a base-10 BigInt it would look something like this:</a:t>
            </a:r>
            <a:endParaRPr b="0" lang="en-ZA" sz="2800" spc="-1" strike="noStrike">
              <a:latin typeface="Arial"/>
            </a:endParaRPr>
          </a:p>
        </p:txBody>
      </p:sp>
      <p:sp>
        <p:nvSpPr>
          <p:cNvPr id="164" name="CustomShape 3"/>
          <p:cNvSpPr/>
          <p:nvPr/>
        </p:nvSpPr>
        <p:spPr>
          <a:xfrm>
            <a:off x="504000" y="3528000"/>
            <a:ext cx="2158920" cy="7189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Length: 3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165" name="CustomShape 4"/>
          <p:cNvSpPr/>
          <p:nvPr/>
        </p:nvSpPr>
        <p:spPr>
          <a:xfrm>
            <a:off x="2808000" y="3528000"/>
            <a:ext cx="2158920" cy="7189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Digits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166" name="CustomShape 5"/>
          <p:cNvSpPr/>
          <p:nvPr/>
        </p:nvSpPr>
        <p:spPr>
          <a:xfrm>
            <a:off x="3168000" y="439200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5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167" name="CustomShape 6"/>
          <p:cNvSpPr/>
          <p:nvPr/>
        </p:nvSpPr>
        <p:spPr>
          <a:xfrm>
            <a:off x="3168000" y="525600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7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168" name="CustomShape 7"/>
          <p:cNvSpPr/>
          <p:nvPr/>
        </p:nvSpPr>
        <p:spPr>
          <a:xfrm>
            <a:off x="3168000" y="612000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6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169" name="CustomShape 8"/>
          <p:cNvSpPr/>
          <p:nvPr/>
        </p:nvSpPr>
        <p:spPr>
          <a:xfrm>
            <a:off x="5112000" y="3528000"/>
            <a:ext cx="2158920" cy="7189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Length: -2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170" name="CustomShape 9"/>
          <p:cNvSpPr/>
          <p:nvPr/>
        </p:nvSpPr>
        <p:spPr>
          <a:xfrm>
            <a:off x="7416000" y="3528000"/>
            <a:ext cx="2158920" cy="7189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Digits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171" name="CustomShape 10"/>
          <p:cNvSpPr/>
          <p:nvPr/>
        </p:nvSpPr>
        <p:spPr>
          <a:xfrm>
            <a:off x="7776000" y="439200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3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172" name="CustomShape 11"/>
          <p:cNvSpPr/>
          <p:nvPr/>
        </p:nvSpPr>
        <p:spPr>
          <a:xfrm>
            <a:off x="7776000" y="525600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9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173" name="CustomShape 12"/>
          <p:cNvSpPr/>
          <p:nvPr/>
        </p:nvSpPr>
        <p:spPr>
          <a:xfrm>
            <a:off x="5112000" y="4392000"/>
            <a:ext cx="2158920" cy="718920"/>
          </a:xfrm>
          <a:custGeom>
            <a:avLst/>
            <a:gdLst/>
            <a:ahLst/>
            <a:rect l="l" t="t" r="r" b="b"/>
            <a:pathLst>
              <a:path w="6002" h="2002">
                <a:moveTo>
                  <a:pt x="0" y="1000"/>
                </a:moveTo>
                <a:lnTo>
                  <a:pt x="1194" y="0"/>
                </a:lnTo>
                <a:lnTo>
                  <a:pt x="1194" y="500"/>
                </a:lnTo>
                <a:lnTo>
                  <a:pt x="4806" y="500"/>
                </a:lnTo>
                <a:lnTo>
                  <a:pt x="4806" y="0"/>
                </a:lnTo>
                <a:lnTo>
                  <a:pt x="6001" y="1000"/>
                </a:lnTo>
                <a:lnTo>
                  <a:pt x="4806" y="2001"/>
                </a:lnTo>
                <a:lnTo>
                  <a:pt x="4806" y="1500"/>
                </a:lnTo>
                <a:lnTo>
                  <a:pt x="1194" y="1500"/>
                </a:lnTo>
                <a:lnTo>
                  <a:pt x="1194" y="2001"/>
                </a:lnTo>
                <a:lnTo>
                  <a:pt x="0" y="100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Units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174" name="CustomShape 13"/>
          <p:cNvSpPr/>
          <p:nvPr/>
        </p:nvSpPr>
        <p:spPr>
          <a:xfrm>
            <a:off x="5112000" y="5256000"/>
            <a:ext cx="2158920" cy="718920"/>
          </a:xfrm>
          <a:custGeom>
            <a:avLst/>
            <a:gdLst/>
            <a:ahLst/>
            <a:rect l="l" t="t" r="r" b="b"/>
            <a:pathLst>
              <a:path w="6002" h="2002">
                <a:moveTo>
                  <a:pt x="0" y="1000"/>
                </a:moveTo>
                <a:lnTo>
                  <a:pt x="1194" y="0"/>
                </a:lnTo>
                <a:lnTo>
                  <a:pt x="1194" y="500"/>
                </a:lnTo>
                <a:lnTo>
                  <a:pt x="4806" y="500"/>
                </a:lnTo>
                <a:lnTo>
                  <a:pt x="4806" y="0"/>
                </a:lnTo>
                <a:lnTo>
                  <a:pt x="6001" y="1000"/>
                </a:lnTo>
                <a:lnTo>
                  <a:pt x="4806" y="2001"/>
                </a:lnTo>
                <a:lnTo>
                  <a:pt x="4806" y="1500"/>
                </a:lnTo>
                <a:lnTo>
                  <a:pt x="1194" y="1500"/>
                </a:lnTo>
                <a:lnTo>
                  <a:pt x="1194" y="2001"/>
                </a:lnTo>
                <a:lnTo>
                  <a:pt x="0" y="100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Tens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175" name="CustomShape 14"/>
          <p:cNvSpPr/>
          <p:nvPr/>
        </p:nvSpPr>
        <p:spPr>
          <a:xfrm>
            <a:off x="5112000" y="6120000"/>
            <a:ext cx="2158920" cy="718920"/>
          </a:xfrm>
          <a:custGeom>
            <a:avLst/>
            <a:gdLst/>
            <a:ahLst/>
            <a:rect l="l" t="t" r="r" b="b"/>
            <a:pathLst>
              <a:path w="6002" h="2002">
                <a:moveTo>
                  <a:pt x="6001" y="493"/>
                </a:moveTo>
                <a:lnTo>
                  <a:pt x="1194" y="493"/>
                </a:lnTo>
                <a:lnTo>
                  <a:pt x="1194" y="0"/>
                </a:lnTo>
                <a:lnTo>
                  <a:pt x="0" y="1000"/>
                </a:lnTo>
                <a:lnTo>
                  <a:pt x="1194" y="2001"/>
                </a:lnTo>
                <a:lnTo>
                  <a:pt x="1194" y="1508"/>
                </a:lnTo>
                <a:lnTo>
                  <a:pt x="6001" y="1508"/>
                </a:lnTo>
                <a:lnTo>
                  <a:pt x="6001" y="493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Hundreds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176" name="CustomShape 15"/>
          <p:cNvSpPr/>
          <p:nvPr/>
        </p:nvSpPr>
        <p:spPr>
          <a:xfrm>
            <a:off x="432000" y="3456000"/>
            <a:ext cx="4606920" cy="3454920"/>
          </a:xfrm>
          <a:prstGeom prst="rect">
            <a:avLst/>
          </a:prstGeom>
          <a:solidFill>
            <a:srgbClr val="729fcf">
              <a:alpha val="25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77" name="CustomShape 16"/>
          <p:cNvSpPr/>
          <p:nvPr/>
        </p:nvSpPr>
        <p:spPr>
          <a:xfrm>
            <a:off x="5040000" y="3456000"/>
            <a:ext cx="4606920" cy="3454920"/>
          </a:xfrm>
          <a:prstGeom prst="rect">
            <a:avLst/>
          </a:prstGeom>
          <a:solidFill>
            <a:srgbClr val="729fcf">
              <a:alpha val="25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720000" y="169920"/>
            <a:ext cx="8854560" cy="1523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Implementation:</a:t>
            </a:r>
            <a:endParaRPr b="0" lang="en-ZA" sz="4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Addition algorithm</a:t>
            </a:r>
            <a:endParaRPr b="0" lang="en-ZA" sz="4400" spc="-1" strike="noStrike">
              <a:latin typeface="Arial"/>
            </a:endParaRPr>
          </a:p>
        </p:txBody>
      </p:sp>
      <p:sp>
        <p:nvSpPr>
          <p:cNvPr id="179" name="CustomShape 2"/>
          <p:cNvSpPr/>
          <p:nvPr/>
        </p:nvSpPr>
        <p:spPr>
          <a:xfrm>
            <a:off x="720000" y="2144160"/>
            <a:ext cx="8638920" cy="438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2920">
              <a:lnSpc>
                <a:spcPct val="100000"/>
              </a:lnSpc>
              <a:spcAft>
                <a:spcPts val="709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If a is negative and b is positive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return b + a</a:t>
            </a:r>
            <a:endParaRPr b="0" lang="en-ZA" sz="22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1400" spc="-1" strike="noStrike">
                <a:solidFill>
                  <a:srgbClr val="333333"/>
                </a:solidFill>
                <a:latin typeface="Noto Sans"/>
                <a:ea typeface="DejaVu Sans"/>
              </a:rPr>
              <a:t>(So that if one number &lt; 0, it is the second number)</a:t>
            </a:r>
            <a:endParaRPr b="0" lang="en-ZA" sz="14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709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If a == -b, then return 0, because x – x = 0</a:t>
            </a:r>
            <a:endParaRPr b="0" lang="en-ZA" sz="22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709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If a is 0, return b; If b is 0, return a;</a:t>
            </a:r>
            <a:endParaRPr b="0" lang="en-ZA" sz="22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709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If both numbers are negative, return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-(-a + -b)</a:t>
            </a:r>
            <a:endParaRPr b="0" lang="en-ZA" sz="22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709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If both numbers are positive, then</a:t>
            </a:r>
            <a:endParaRPr b="0" lang="en-ZA" sz="22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Allocate a list, one digit longer than the largest number, to handle overflow</a:t>
            </a:r>
            <a:endParaRPr b="0" lang="en-ZA" sz="22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Then for every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in the range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[0, # digits in smallest number)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add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a.digits[i] + b.digits[i]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to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list[i]</a:t>
            </a:r>
            <a:endParaRPr b="0" lang="en-ZA" sz="22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If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list[i]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&gt;= the base of the BigInt, then set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list[i+1]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to one, and set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list[i]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to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list[i] % base</a:t>
            </a:r>
            <a:endParaRPr b="0" lang="en-ZA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720000" y="169920"/>
            <a:ext cx="8854560" cy="1523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Implementation:</a:t>
            </a:r>
            <a:endParaRPr b="0" lang="en-ZA" sz="4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Addition algorithm</a:t>
            </a:r>
            <a:endParaRPr b="0" lang="en-ZA" sz="4400" spc="-1" strike="noStrike">
              <a:latin typeface="Arial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721080" y="2160000"/>
            <a:ext cx="8638920" cy="438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Next,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for every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in the range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[# digits in smallest number, # of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digits in the largest number)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add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larger.digits[i]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to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list[i]</a:t>
            </a:r>
            <a:endParaRPr b="0" lang="en-ZA" sz="22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If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list[i]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&gt;= the base of the BigInt, then set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list[i+1]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to one,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and set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list[i]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to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list[i] % base</a:t>
            </a:r>
            <a:endParaRPr b="0" lang="en-ZA" sz="22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While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list[len-1] == 0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, subtract one from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len</a:t>
            </a:r>
            <a:endParaRPr b="0" lang="en-ZA" sz="22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en-ZA" sz="1500" spc="-1" strike="noStrike">
                <a:solidFill>
                  <a:srgbClr val="333333"/>
                </a:solidFill>
                <a:latin typeface="Noto Sans"/>
                <a:ea typeface="DejaVu Sans"/>
              </a:rPr>
              <a:t>(avoid trailing zeroes)</a:t>
            </a:r>
            <a:endParaRPr b="0" lang="en-ZA" sz="15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return the BigInt constructed from the list</a:t>
            </a:r>
            <a:endParaRPr b="0" lang="en-ZA" sz="22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709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If one number is negative</a:t>
            </a:r>
            <a:endParaRPr b="0" lang="en-ZA" sz="22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If the absolute value of the negative number is larger than the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absolute value of the positive number then return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-(-neg + -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pos)</a:t>
            </a:r>
            <a:endParaRPr b="0" lang="en-ZA" sz="22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Allocate a list, as long as the largest number</a:t>
            </a:r>
            <a:endParaRPr b="0" lang="en-ZA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720000" y="169920"/>
            <a:ext cx="8854560" cy="1523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Implementation:</a:t>
            </a:r>
            <a:endParaRPr b="0" lang="en-ZA" sz="4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Addition algorithm</a:t>
            </a:r>
            <a:endParaRPr b="0" lang="en-ZA" sz="4400" spc="-1" strike="noStrike">
              <a:latin typeface="Arial"/>
            </a:endParaRPr>
          </a:p>
        </p:txBody>
      </p:sp>
      <p:sp>
        <p:nvSpPr>
          <p:cNvPr id="183" name="CustomShape 2"/>
          <p:cNvSpPr/>
          <p:nvPr/>
        </p:nvSpPr>
        <p:spPr>
          <a:xfrm>
            <a:off x="720000" y="2160000"/>
            <a:ext cx="8638920" cy="438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Then for every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in the range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[0, # digits in b)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add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a.digits[i] -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b.digits[i]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to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list[i]</a:t>
            </a:r>
            <a:endParaRPr b="0" lang="en-ZA" sz="22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If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list[i]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&lt; 0, then set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list[i+1]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to negative one, and add the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base of the BigInt to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list[i]</a:t>
            </a:r>
            <a:endParaRPr b="0" lang="en-ZA" sz="22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Next, for every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in the range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[# digits in b, # of digits in a)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add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a.digits[i]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to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list[i]</a:t>
            </a:r>
            <a:endParaRPr b="0" lang="en-ZA" sz="22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If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list[i]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&lt; 0, then set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list[i+1]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 to negative one, and add the 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base of the BigInt to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list[i]</a:t>
            </a:r>
            <a:endParaRPr b="0" lang="en-ZA" sz="22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While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list[len-1] == 0</a:t>
            </a: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, subtract one from </a:t>
            </a:r>
            <a:r>
              <a:rPr b="1" i="1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len</a:t>
            </a:r>
            <a:endParaRPr b="0" lang="en-ZA" sz="2200" spc="-1" strike="noStrike">
              <a:latin typeface="Arial"/>
            </a:endParaRPr>
          </a:p>
          <a:p>
            <a:pPr lvl="2" marL="648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en-ZA" sz="1500" spc="-1" strike="noStrike">
                <a:solidFill>
                  <a:srgbClr val="333333"/>
                </a:solidFill>
                <a:latin typeface="Noto Sans"/>
                <a:ea typeface="DejaVu Sans"/>
              </a:rPr>
              <a:t>(avoid trailing zeroes)</a:t>
            </a:r>
            <a:endParaRPr b="0" lang="en-ZA" sz="15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Aft>
                <a:spcPts val="70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ZA" sz="2200" spc="-1" strike="noStrike">
                <a:solidFill>
                  <a:srgbClr val="333333"/>
                </a:solidFill>
                <a:latin typeface="Noto Sans"/>
                <a:ea typeface="DejaVu Sans"/>
              </a:rPr>
              <a:t>return the BigInt constructed from the list</a:t>
            </a:r>
            <a:endParaRPr b="0" lang="en-ZA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720000" y="300960"/>
            <a:ext cx="885456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Ad</a:t>
            </a: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dit</a:t>
            </a: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io</a:t>
            </a: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n </a:t>
            </a: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Ex</a:t>
            </a: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a</a:t>
            </a: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m</a:t>
            </a: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pl</a:t>
            </a: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e</a:t>
            </a:r>
            <a:endParaRPr b="0" lang="en-ZA" sz="4400" spc="-1" strike="noStrike">
              <a:latin typeface="Arial"/>
            </a:endParaRPr>
          </a:p>
        </p:txBody>
      </p:sp>
      <p:sp>
        <p:nvSpPr>
          <p:cNvPr id="185" name="CustomShape 2"/>
          <p:cNvSpPr/>
          <p:nvPr/>
        </p:nvSpPr>
        <p:spPr>
          <a:xfrm>
            <a:off x="720000" y="2160000"/>
            <a:ext cx="8638920" cy="50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800" spc="-1" strike="noStrike">
                <a:solidFill>
                  <a:srgbClr val="333333"/>
                </a:solidFill>
                <a:latin typeface="Noto Sans"/>
                <a:ea typeface="DejaVu Sans"/>
              </a:rPr>
              <a:t>Now to </a:t>
            </a:r>
            <a:r>
              <a:rPr b="0" lang="en-ZA" sz="2800" spc="-1" strike="noStrike">
                <a:solidFill>
                  <a:srgbClr val="333333"/>
                </a:solidFill>
                <a:latin typeface="Noto Sans"/>
                <a:ea typeface="DejaVu Sans"/>
              </a:rPr>
              <a:t>add 675 </a:t>
            </a:r>
            <a:r>
              <a:rPr b="0" lang="en-ZA" sz="2800" spc="-1" strike="noStrike">
                <a:solidFill>
                  <a:srgbClr val="333333"/>
                </a:solidFill>
                <a:latin typeface="Noto Sans"/>
                <a:ea typeface="DejaVu Sans"/>
              </a:rPr>
              <a:t>and -93 </a:t>
            </a:r>
            <a:r>
              <a:rPr b="0" lang="en-ZA" sz="2800" spc="-1" strike="noStrike">
                <a:solidFill>
                  <a:srgbClr val="333333"/>
                </a:solidFill>
                <a:latin typeface="Noto Sans"/>
                <a:ea typeface="DejaVu Sans"/>
              </a:rPr>
              <a:t>together:</a:t>
            </a:r>
            <a:endParaRPr b="0" lang="en-ZA" sz="2800" spc="-1" strike="noStrike">
              <a:latin typeface="Arial"/>
            </a:endParaRPr>
          </a:p>
        </p:txBody>
      </p:sp>
      <p:sp>
        <p:nvSpPr>
          <p:cNvPr id="186" name="CustomShape 3"/>
          <p:cNvSpPr/>
          <p:nvPr/>
        </p:nvSpPr>
        <p:spPr>
          <a:xfrm>
            <a:off x="504000" y="3528360"/>
            <a:ext cx="2158920" cy="7189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Length: 3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187" name="CustomShape 4"/>
          <p:cNvSpPr/>
          <p:nvPr/>
        </p:nvSpPr>
        <p:spPr>
          <a:xfrm>
            <a:off x="2808000" y="3528360"/>
            <a:ext cx="2158920" cy="7189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Digits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188" name="CustomShape 5"/>
          <p:cNvSpPr/>
          <p:nvPr/>
        </p:nvSpPr>
        <p:spPr>
          <a:xfrm>
            <a:off x="3168000" y="439236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0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189" name="CustomShape 6"/>
          <p:cNvSpPr/>
          <p:nvPr/>
        </p:nvSpPr>
        <p:spPr>
          <a:xfrm>
            <a:off x="3168000" y="525636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0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190" name="CustomShape 7"/>
          <p:cNvSpPr/>
          <p:nvPr/>
        </p:nvSpPr>
        <p:spPr>
          <a:xfrm>
            <a:off x="3168000" y="612036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0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191" name="CustomShape 8"/>
          <p:cNvSpPr/>
          <p:nvPr/>
        </p:nvSpPr>
        <p:spPr>
          <a:xfrm>
            <a:off x="5112000" y="4392000"/>
            <a:ext cx="2158920" cy="718920"/>
          </a:xfrm>
          <a:custGeom>
            <a:avLst/>
            <a:gdLst/>
            <a:ahLst/>
            <a:rect l="l" t="t" r="r" b="b"/>
            <a:pathLst>
              <a:path w="6002" h="2002">
                <a:moveTo>
                  <a:pt x="6001" y="500"/>
                </a:moveTo>
                <a:lnTo>
                  <a:pt x="1500" y="500"/>
                </a:lnTo>
                <a:lnTo>
                  <a:pt x="1500" y="0"/>
                </a:lnTo>
                <a:lnTo>
                  <a:pt x="0" y="1000"/>
                </a:lnTo>
                <a:lnTo>
                  <a:pt x="1500" y="2001"/>
                </a:lnTo>
                <a:lnTo>
                  <a:pt x="1500" y="1500"/>
                </a:lnTo>
                <a:lnTo>
                  <a:pt x="6001" y="1500"/>
                </a:lnTo>
                <a:lnTo>
                  <a:pt x="6001" y="50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+ 5 – 3 = 2</a:t>
            </a:r>
            <a:endParaRPr b="0" lang="en-Z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720000" y="300960"/>
            <a:ext cx="885456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en-ZA" sz="4400" spc="-1" strike="noStrike">
                <a:solidFill>
                  <a:srgbClr val="333333"/>
                </a:solidFill>
                <a:latin typeface="Noto Sans"/>
                <a:ea typeface="DejaVu Sans"/>
              </a:rPr>
              <a:t>Addition Example</a:t>
            </a:r>
            <a:endParaRPr b="0" lang="en-ZA" sz="4400" spc="-1" strike="noStrike">
              <a:latin typeface="Arial"/>
            </a:endParaRPr>
          </a:p>
        </p:txBody>
      </p:sp>
      <p:sp>
        <p:nvSpPr>
          <p:cNvPr id="193" name="CustomShape 2"/>
          <p:cNvSpPr/>
          <p:nvPr/>
        </p:nvSpPr>
        <p:spPr>
          <a:xfrm>
            <a:off x="720000" y="2160000"/>
            <a:ext cx="8638920" cy="50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ef2929"/>
              </a:buClr>
              <a:buSzPct val="45000"/>
              <a:buFont typeface="Wingdings" charset="2"/>
              <a:buChar char=""/>
            </a:pPr>
            <a:r>
              <a:rPr b="0" lang="en-ZA" sz="2800" spc="-1" strike="noStrike">
                <a:solidFill>
                  <a:srgbClr val="333333"/>
                </a:solidFill>
                <a:latin typeface="Noto Sans"/>
                <a:ea typeface="DejaVu Sans"/>
              </a:rPr>
              <a:t>Now to add 675 and -93 together:</a:t>
            </a:r>
            <a:endParaRPr b="0" lang="en-ZA" sz="2800" spc="-1" strike="noStrike">
              <a:latin typeface="Arial"/>
            </a:endParaRPr>
          </a:p>
        </p:txBody>
      </p:sp>
      <p:sp>
        <p:nvSpPr>
          <p:cNvPr id="194" name="CustomShape 3"/>
          <p:cNvSpPr/>
          <p:nvPr/>
        </p:nvSpPr>
        <p:spPr>
          <a:xfrm>
            <a:off x="504000" y="3528360"/>
            <a:ext cx="2158920" cy="7189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Length: 3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195" name="CustomShape 4"/>
          <p:cNvSpPr/>
          <p:nvPr/>
        </p:nvSpPr>
        <p:spPr>
          <a:xfrm>
            <a:off x="2808000" y="3528360"/>
            <a:ext cx="2158920" cy="7189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Digits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196" name="CustomShape 5"/>
          <p:cNvSpPr/>
          <p:nvPr/>
        </p:nvSpPr>
        <p:spPr>
          <a:xfrm>
            <a:off x="3168000" y="439236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197" name="CustomShape 6"/>
          <p:cNvSpPr/>
          <p:nvPr/>
        </p:nvSpPr>
        <p:spPr>
          <a:xfrm>
            <a:off x="3168000" y="525636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0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198" name="CustomShape 7"/>
          <p:cNvSpPr/>
          <p:nvPr/>
        </p:nvSpPr>
        <p:spPr>
          <a:xfrm>
            <a:off x="3168000" y="6120360"/>
            <a:ext cx="1438920" cy="718920"/>
          </a:xfrm>
          <a:prstGeom prst="ellipse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0</a:t>
            </a:r>
            <a:endParaRPr b="0" lang="en-ZA" sz="1800" spc="-1" strike="noStrike">
              <a:latin typeface="Arial"/>
            </a:endParaRPr>
          </a:p>
        </p:txBody>
      </p:sp>
      <p:sp>
        <p:nvSpPr>
          <p:cNvPr id="199" name="CustomShape 8"/>
          <p:cNvSpPr/>
          <p:nvPr/>
        </p:nvSpPr>
        <p:spPr>
          <a:xfrm>
            <a:off x="5112000" y="5256000"/>
            <a:ext cx="2158920" cy="718920"/>
          </a:xfrm>
          <a:custGeom>
            <a:avLst/>
            <a:gdLst/>
            <a:ahLst/>
            <a:rect l="l" t="t" r="r" b="b"/>
            <a:pathLst>
              <a:path w="6002" h="2002">
                <a:moveTo>
                  <a:pt x="6001" y="500"/>
                </a:moveTo>
                <a:lnTo>
                  <a:pt x="1500" y="500"/>
                </a:lnTo>
                <a:lnTo>
                  <a:pt x="1500" y="0"/>
                </a:lnTo>
                <a:lnTo>
                  <a:pt x="0" y="1000"/>
                </a:lnTo>
                <a:lnTo>
                  <a:pt x="1500" y="2001"/>
                </a:lnTo>
                <a:lnTo>
                  <a:pt x="1500" y="1500"/>
                </a:lnTo>
                <a:lnTo>
                  <a:pt x="6001" y="1500"/>
                </a:lnTo>
                <a:lnTo>
                  <a:pt x="6001" y="50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ZA" sz="1800" spc="-1" strike="noStrike">
                <a:solidFill>
                  <a:srgbClr val="000000"/>
                </a:solidFill>
                <a:latin typeface="Arial"/>
                <a:ea typeface="DejaVu Sans"/>
              </a:rPr>
              <a:t>+ 7 – 9 = -2</a:t>
            </a:r>
            <a:endParaRPr b="0" lang="en-ZA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</TotalTime>
  <Application>LibreOffice/6.4.6.2$Linux_X86_64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2021-02-10T09:42:21Z</dcterms:created>
  <dc:creator>Ruan Schoeman</dc:creator>
  <dc:description/>
  <dc:language>en-ZA</dc:language>
  <cp:lastModifiedBy>Ruan Schoeman</cp:lastModifiedBy>
  <dcterms:modified xsi:type="dcterms:W3CDTF">2021-02-11T14:49:11Z</dcterms:modified>
  <cp:revision>88</cp:revision>
  <dc:subject/>
  <dc:title>Impress</dc:title>
</cp:coreProperties>
</file>